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3">
  <p:sldMasterIdLst>
    <p:sldMasterId id="2147483659" r:id="rId1"/>
  </p:sldMasterIdLst>
  <p:notesMasterIdLst>
    <p:notesMasterId r:id="rId11"/>
  </p:notesMasterIdLst>
  <p:sldIdLst>
    <p:sldId id="321" r:id="rId2"/>
    <p:sldId id="315" r:id="rId3"/>
    <p:sldId id="316" r:id="rId4"/>
    <p:sldId id="317" r:id="rId5"/>
    <p:sldId id="318" r:id="rId6"/>
    <p:sldId id="319" r:id="rId7"/>
    <p:sldId id="320" r:id="rId8"/>
    <p:sldId id="323" r:id="rId9"/>
    <p:sldId id="324" r:id="rId10"/>
  </p:sldIdLst>
  <p:sldSz cx="12192000" cy="6858000"/>
  <p:notesSz cx="6858000" cy="9144000"/>
  <p:embeddedFontLst>
    <p:embeddedFont>
      <p:font typeface="Avenir LT Pro 45 Book" panose="020B0502020203020204" pitchFamily="34" charset="77"/>
      <p:regular r:id="rId12"/>
      <p:italic r:id="rId13"/>
    </p:embeddedFont>
    <p:embeddedFont>
      <p:font typeface="Avenir LT Pro 65 Medium" panose="020B0503020203020204" pitchFamily="34" charset="77"/>
      <p:regular r:id="rId14"/>
      <p:bold r:id="rId15"/>
      <p:italic r:id="rId16"/>
      <p:boldItalic r:id="rId17"/>
    </p:embeddedFont>
    <p:embeddedFont>
      <p:font typeface="Franklin Gothic Medium" panose="020B0603020102020204" pitchFamily="34" charset="0"/>
      <p:regular r:id="rId18"/>
      <p:italic r:id="rId19"/>
    </p:embeddedFont>
    <p:embeddedFont>
      <p:font typeface="Libre Franklin Medium"/>
      <p:regular r:id="rId20"/>
      <p: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264" userDrawn="1">
          <p15:clr>
            <a:srgbClr val="A4A3A4"/>
          </p15:clr>
        </p15:guide>
        <p15:guide id="2" orient="horz" pos="7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7E4E59-386A-0D85-3AD1-8945CAF06564}" name="Marshae L. Jones" initials="MLJ" userId="Marshae L. Jon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EBF0F5"/>
    <a:srgbClr val="005A97"/>
    <a:srgbClr val="EAE9EA"/>
    <a:srgbClr val="74388B"/>
    <a:srgbClr val="3B3838"/>
    <a:srgbClr val="E9E9E9"/>
    <a:srgbClr val="006891"/>
    <a:srgbClr val="8E0C3A"/>
    <a:srgbClr val="CEE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4" autoAdjust="0"/>
    <p:restoredTop sz="92808" autoAdjust="0"/>
  </p:normalViewPr>
  <p:slideViewPr>
    <p:cSldViewPr snapToGrid="0">
      <p:cViewPr varScale="1">
        <p:scale>
          <a:sx n="98" d="100"/>
          <a:sy n="98" d="100"/>
        </p:scale>
        <p:origin x="216" y="512"/>
      </p:cViewPr>
      <p:guideLst>
        <p:guide pos="3264"/>
        <p:guide orient="horz" pos="76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3f2918b89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g113f2918b89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391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b="1" dirty="0">
              <a:solidFill>
                <a:srgbClr val="009345"/>
              </a:solidFill>
              <a:latin typeface="Avenir LT Pro 65 Medium" panose="020B0603020203020204" pitchFamily="34" charset="0"/>
              <a:ea typeface="Franklin Gothic"/>
              <a:cs typeface="Franklin Gothic"/>
              <a:sym typeface="Franklin Gothic"/>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5548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b="1" dirty="0">
              <a:solidFill>
                <a:srgbClr val="009345"/>
              </a:solidFill>
              <a:latin typeface="Avenir LT Pro 65 Medium" panose="020B0603020203020204" pitchFamily="34" charset="0"/>
              <a:ea typeface="Franklin Gothic"/>
              <a:cs typeface="Franklin Gothic"/>
              <a:sym typeface="Franklin Gothic"/>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21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b="1" dirty="0">
              <a:solidFill>
                <a:srgbClr val="009345"/>
              </a:solidFill>
              <a:latin typeface="Avenir LT Pro 65 Medium" panose="020B0603020203020204" pitchFamily="34" charset="0"/>
              <a:ea typeface="Franklin Gothic"/>
              <a:cs typeface="Franklin Gothic"/>
              <a:sym typeface="Franklin Gothic"/>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039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b="1" dirty="0">
              <a:solidFill>
                <a:srgbClr val="009345"/>
              </a:solidFill>
              <a:latin typeface="Avenir LT Pro 65 Medium" panose="020B0603020203020204" pitchFamily="34" charset="0"/>
              <a:ea typeface="Franklin Gothic"/>
              <a:cs typeface="Franklin Gothic"/>
              <a:sym typeface="Franklin Gothic"/>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5892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b="1" dirty="0">
              <a:solidFill>
                <a:srgbClr val="009345"/>
              </a:solidFill>
              <a:latin typeface="Avenir LT Pro 65 Medium" panose="020B0603020203020204" pitchFamily="34" charset="0"/>
              <a:ea typeface="Franklin Gothic"/>
              <a:cs typeface="Franklin Gothic"/>
              <a:sym typeface="Franklin Gothic"/>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63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b="1" dirty="0">
              <a:solidFill>
                <a:srgbClr val="009345"/>
              </a:solidFill>
              <a:latin typeface="Avenir LT Pro 65 Medium" panose="020B0603020203020204" pitchFamily="34" charset="0"/>
              <a:ea typeface="Franklin Gothic"/>
              <a:cs typeface="Franklin Gothic"/>
              <a:sym typeface="Franklin Gothic"/>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32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b="1" dirty="0">
              <a:solidFill>
                <a:srgbClr val="009345"/>
              </a:solidFill>
              <a:latin typeface="Avenir LT Pro 65 Medium" panose="020B0603020203020204" pitchFamily="34" charset="0"/>
              <a:ea typeface="Franklin Gothic"/>
              <a:cs typeface="Franklin Gothic"/>
              <a:sym typeface="Franklin Gothic"/>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9402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b="1" dirty="0">
              <a:solidFill>
                <a:srgbClr val="009345"/>
              </a:solidFill>
              <a:latin typeface="Avenir LT Pro 65 Medium" panose="020B0603020203020204" pitchFamily="34" charset="0"/>
              <a:ea typeface="Franklin Gothic"/>
              <a:cs typeface="Franklin Gothic"/>
              <a:sym typeface="Franklin Gothic"/>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8513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7" name="Rectangle 6">
            <a:extLst>
              <a:ext uri="{FF2B5EF4-FFF2-40B4-BE49-F238E27FC236}">
                <a16:creationId xmlns:a16="http://schemas.microsoft.com/office/drawing/2014/main" id="{9399A1D7-85A2-C3E2-3987-3FEDA1314065}"/>
              </a:ext>
            </a:extLst>
          </p:cNvPr>
          <p:cNvSpPr/>
          <p:nvPr/>
        </p:nvSpPr>
        <p:spPr>
          <a:xfrm>
            <a:off x="5422232" y="0"/>
            <a:ext cx="67676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1">
            <a:extLst>
              <a:ext uri="{FF2B5EF4-FFF2-40B4-BE49-F238E27FC236}">
                <a16:creationId xmlns:a16="http://schemas.microsoft.com/office/drawing/2014/main" id="{7F4F99A7-D72F-0E67-F91F-F7B4444E3C9B}"/>
              </a:ext>
            </a:extLst>
          </p:cNvPr>
          <p:cNvSpPr txBox="1">
            <a:spLocks/>
          </p:cNvSpPr>
          <p:nvPr/>
        </p:nvSpPr>
        <p:spPr>
          <a:xfrm>
            <a:off x="5662870" y="1004559"/>
            <a:ext cx="6769768" cy="271319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3200" b="0" i="0" u="none" strike="noStrike" cap="none">
                <a:solidFill>
                  <a:srgbClr val="FADA06"/>
                </a:solidFill>
                <a:latin typeface="FranklinGothicURWHea" pitchFamily="2" charset="77"/>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spcAft>
                <a:spcPts val="1200"/>
              </a:spcAft>
            </a:pPr>
            <a:r>
              <a:rPr lang="en-US" sz="4400" b="1" dirty="0">
                <a:solidFill>
                  <a:srgbClr val="005A97"/>
                </a:solidFill>
                <a:latin typeface="Avenir LT Pro 65 Medium" panose="020B0603020203020204" pitchFamily="34" charset="0"/>
              </a:rPr>
              <a:t>Acceptable </a:t>
            </a:r>
            <a:br>
              <a:rPr lang="en-US" sz="4400" b="1" dirty="0">
                <a:solidFill>
                  <a:srgbClr val="005A97"/>
                </a:solidFill>
                <a:latin typeface="Avenir LT Pro 65 Medium" panose="020B0603020203020204" pitchFamily="34" charset="0"/>
              </a:rPr>
            </a:br>
            <a:r>
              <a:rPr lang="en-US" sz="4400" b="1" dirty="0">
                <a:solidFill>
                  <a:srgbClr val="005A97"/>
                </a:solidFill>
                <a:latin typeface="Avenir LT Pro 65 Medium" panose="020B0603020203020204" pitchFamily="34" charset="0"/>
              </a:rPr>
              <a:t>Documentation</a:t>
            </a:r>
          </a:p>
          <a:p>
            <a:pPr algn="l"/>
            <a:r>
              <a:rPr lang="en-US" dirty="0">
                <a:solidFill>
                  <a:srgbClr val="74388B"/>
                </a:solidFill>
                <a:latin typeface="Avenir LT Pro 65 Medium" panose="020B0603020203020204" pitchFamily="34" charset="0"/>
                <a:cs typeface="Franklin Gothic" panose="020B0604020202020204" charset="0"/>
              </a:rPr>
              <a:t>Reimbursement Receipts</a:t>
            </a:r>
          </a:p>
        </p:txBody>
      </p:sp>
      <p:sp>
        <p:nvSpPr>
          <p:cNvPr id="11" name="Rectangle 10">
            <a:extLst>
              <a:ext uri="{FF2B5EF4-FFF2-40B4-BE49-F238E27FC236}">
                <a16:creationId xmlns:a16="http://schemas.microsoft.com/office/drawing/2014/main" id="{DCBE7946-1994-7B6A-61C4-7D97DC1390E5}"/>
              </a:ext>
            </a:extLst>
          </p:cNvPr>
          <p:cNvSpPr/>
          <p:nvPr/>
        </p:nvSpPr>
        <p:spPr>
          <a:xfrm>
            <a:off x="0" y="408493"/>
            <a:ext cx="12187861" cy="160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B03C1B0-97AC-9113-4034-8BDF0C9F377C}"/>
              </a:ext>
            </a:extLst>
          </p:cNvPr>
          <p:cNvSpPr/>
          <p:nvPr/>
        </p:nvSpPr>
        <p:spPr>
          <a:xfrm flipH="1">
            <a:off x="-2076" y="1"/>
            <a:ext cx="12194076" cy="568912"/>
          </a:xfrm>
          <a:prstGeom prst="rect">
            <a:avLst/>
          </a:prstGeom>
          <a:solidFill>
            <a:srgbClr val="00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21BC144-245C-6232-CD3C-297CEDA3D36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75548" y="1600319"/>
            <a:ext cx="3469061" cy="1366600"/>
          </a:xfrm>
          <a:prstGeom prst="rect">
            <a:avLst/>
          </a:prstGeom>
        </p:spPr>
      </p:pic>
      <p:sp>
        <p:nvSpPr>
          <p:cNvPr id="15" name="Rectangle 14">
            <a:extLst>
              <a:ext uri="{FF2B5EF4-FFF2-40B4-BE49-F238E27FC236}">
                <a16:creationId xmlns:a16="http://schemas.microsoft.com/office/drawing/2014/main" id="{435694E6-E1D5-AE47-CF1F-79D948C62DA2}"/>
              </a:ext>
            </a:extLst>
          </p:cNvPr>
          <p:cNvSpPr/>
          <p:nvPr/>
        </p:nvSpPr>
        <p:spPr>
          <a:xfrm flipH="1" flipV="1">
            <a:off x="5120640" y="2651760"/>
            <a:ext cx="91440" cy="420624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tangle 15">
            <a:extLst>
              <a:ext uri="{FF2B5EF4-FFF2-40B4-BE49-F238E27FC236}">
                <a16:creationId xmlns:a16="http://schemas.microsoft.com/office/drawing/2014/main" id="{4ED19467-4CB7-DFEF-5C2F-87DE55985B0B}"/>
              </a:ext>
            </a:extLst>
          </p:cNvPr>
          <p:cNvSpPr/>
          <p:nvPr/>
        </p:nvSpPr>
        <p:spPr>
          <a:xfrm flipH="1" flipV="1">
            <a:off x="5120640" y="1288826"/>
            <a:ext cx="91440" cy="1600200"/>
          </a:xfrm>
          <a:prstGeom prst="rect">
            <a:avLst/>
          </a:prstGeom>
          <a:solidFill>
            <a:srgbClr val="00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19609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16" name="Rectangle 15">
            <a:extLst>
              <a:ext uri="{FF2B5EF4-FFF2-40B4-BE49-F238E27FC236}">
                <a16:creationId xmlns:a16="http://schemas.microsoft.com/office/drawing/2014/main" id="{56F46FA9-45F1-A611-BF78-4EDD60B083E9}"/>
              </a:ext>
            </a:extLst>
          </p:cNvPr>
          <p:cNvSpPr/>
          <p:nvPr/>
        </p:nvSpPr>
        <p:spPr>
          <a:xfrm>
            <a:off x="4942114" y="1061708"/>
            <a:ext cx="7249886" cy="579629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6CEFA9B-BAC4-C5DA-8C27-3E86AF53E7A2}"/>
              </a:ext>
            </a:extLst>
          </p:cNvPr>
          <p:cNvSpPr/>
          <p:nvPr/>
        </p:nvSpPr>
        <p:spPr>
          <a:xfrm flipH="1">
            <a:off x="-2076" y="0"/>
            <a:ext cx="12194076" cy="238837"/>
          </a:xfrm>
          <a:prstGeom prst="rect">
            <a:avLst/>
          </a:prstGeom>
          <a:solidFill>
            <a:srgbClr val="00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C502D65-B3E1-B127-CC37-EDCEBB734ECA}"/>
              </a:ext>
            </a:extLst>
          </p:cNvPr>
          <p:cNvSpPr/>
          <p:nvPr/>
        </p:nvSpPr>
        <p:spPr>
          <a:xfrm>
            <a:off x="0" y="2569029"/>
            <a:ext cx="4366161" cy="272965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Google Shape;96;p14"/>
          <p:cNvSpPr txBox="1">
            <a:spLocks noGrp="1"/>
          </p:cNvSpPr>
          <p:nvPr>
            <p:ph type="title"/>
          </p:nvPr>
        </p:nvSpPr>
        <p:spPr>
          <a:xfrm>
            <a:off x="402772" y="369160"/>
            <a:ext cx="9424956" cy="304607"/>
          </a:xfrm>
          <a:prstGeom prst="rect">
            <a:avLst/>
          </a:prstGeom>
          <a:noFill/>
          <a:ln>
            <a:noFill/>
          </a:ln>
        </p:spPr>
        <p:txBody>
          <a:bodyPr spcFirstLastPara="1" wrap="square" lIns="91425" tIns="45700" rIns="91425" bIns="0" anchor="ctr" anchorCtr="0">
            <a:noAutofit/>
          </a:bodyPr>
          <a:lstStyle/>
          <a:p>
            <a:pPr marL="0" lvl="0" indent="0" rtl="0">
              <a:lnSpc>
                <a:spcPct val="100000"/>
              </a:lnSpc>
              <a:spcBef>
                <a:spcPts val="0"/>
              </a:spcBef>
              <a:spcAft>
                <a:spcPts val="0"/>
              </a:spcAft>
              <a:buClr>
                <a:srgbClr val="5C2C81"/>
              </a:buClr>
              <a:buSzPts val="8000"/>
              <a:buFont typeface="Libre Franklin Medium"/>
              <a:buNone/>
            </a:pPr>
            <a:r>
              <a:rPr lang="en-US" sz="3000" dirty="0">
                <a:solidFill>
                  <a:srgbClr val="005A97"/>
                </a:solidFill>
                <a:latin typeface="Avenir LT Pro 65 Medium" panose="020B0603020203020204" pitchFamily="34" charset="0"/>
                <a:ea typeface="Franklin Gothic"/>
                <a:cs typeface="Franklin Gothic"/>
                <a:sym typeface="Franklin Gothic"/>
              </a:rPr>
              <a:t>Ensuring Your QHP Documentation is Acceptable</a:t>
            </a:r>
          </a:p>
        </p:txBody>
      </p:sp>
      <p:sp>
        <p:nvSpPr>
          <p:cNvPr id="97" name="Google Shape;97;p14"/>
          <p:cNvSpPr txBox="1"/>
          <p:nvPr/>
        </p:nvSpPr>
        <p:spPr>
          <a:xfrm>
            <a:off x="402772" y="2565442"/>
            <a:ext cx="3963389" cy="273682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1200"/>
              </a:spcAft>
              <a:buNone/>
            </a:pPr>
            <a:r>
              <a:rPr lang="en-US" sz="3400" b="1" dirty="0">
                <a:solidFill>
                  <a:srgbClr val="005A97"/>
                </a:solidFill>
                <a:latin typeface="Avenir LT Pro 65 Medium" panose="020B0603020203020204" pitchFamily="34" charset="0"/>
                <a:ea typeface="Franklin Gothic"/>
                <a:cs typeface="Franklin Gothic"/>
                <a:sym typeface="Franklin Gothic"/>
              </a:rPr>
              <a:t>Reimbursement Receipts</a:t>
            </a:r>
          </a:p>
          <a:p>
            <a:pPr marL="0" lvl="0" indent="0" algn="l" rtl="0">
              <a:spcBef>
                <a:spcPts val="0"/>
              </a:spcBef>
              <a:spcAft>
                <a:spcPts val="1200"/>
              </a:spcAft>
              <a:buNone/>
            </a:pPr>
            <a:r>
              <a:rPr lang="en-US" sz="2400" dirty="0">
                <a:solidFill>
                  <a:srgbClr val="74388B"/>
                </a:solidFill>
                <a:latin typeface="Avenir LT Pro 45 Book" panose="020B0502020203020204" pitchFamily="34" charset="0"/>
                <a:ea typeface="Franklin Gothic"/>
                <a:cs typeface="Franklin Gothic"/>
                <a:sym typeface="Franklin Gothic"/>
              </a:rPr>
              <a:t>What is required to be accepted?</a:t>
            </a:r>
          </a:p>
        </p:txBody>
      </p:sp>
      <p:sp>
        <p:nvSpPr>
          <p:cNvPr id="5" name="Google Shape;97;p14">
            <a:extLst>
              <a:ext uri="{FF2B5EF4-FFF2-40B4-BE49-F238E27FC236}">
                <a16:creationId xmlns:a16="http://schemas.microsoft.com/office/drawing/2014/main" id="{89C8E0C5-67BC-EB70-73C5-AE5F68B1F209}"/>
              </a:ext>
            </a:extLst>
          </p:cNvPr>
          <p:cNvSpPr txBox="1"/>
          <p:nvPr/>
        </p:nvSpPr>
        <p:spPr>
          <a:xfrm>
            <a:off x="5247860" y="1061708"/>
            <a:ext cx="6539293" cy="5796292"/>
          </a:xfrm>
          <a:prstGeom prst="rect">
            <a:avLst/>
          </a:prstGeom>
          <a:noFill/>
          <a:ln>
            <a:noFill/>
          </a:ln>
        </p:spPr>
        <p:txBody>
          <a:bodyPr spcFirstLastPara="1" wrap="square" lIns="91425" tIns="45700" rIns="91425" bIns="45700" anchor="ctr" anchorCtr="0">
            <a:noAutofit/>
          </a:bodyPr>
          <a:lstStyle/>
          <a:p>
            <a:pPr marL="285750" lvl="0" indent="-285750" algn="l" rtl="0">
              <a:spcBef>
                <a:spcPts val="0"/>
              </a:spcBef>
              <a:spcAft>
                <a:spcPts val="1200"/>
              </a:spcAft>
              <a:buClr>
                <a:schemeClr val="tx1">
                  <a:lumMod val="75000"/>
                  <a:lumOff val="25000"/>
                </a:schemeClr>
              </a:buClr>
              <a:buFont typeface="Arial" panose="020B0604020202020204" pitchFamily="34" charset="0"/>
              <a:buChar char="•"/>
            </a:pPr>
            <a:r>
              <a:rPr lang="en-US" sz="1800" b="1" dirty="0">
                <a:solidFill>
                  <a:srgbClr val="005A97"/>
                </a:solidFill>
                <a:latin typeface="Avenir LT Pro 65 Medium" panose="020B0603020203020204" pitchFamily="34" charset="0"/>
                <a:ea typeface="Franklin Gothic"/>
                <a:cs typeface="Franklin Gothic"/>
                <a:sym typeface="Franklin Gothic"/>
              </a:rPr>
              <a:t>Name of Patient/Member </a:t>
            </a:r>
            <a:r>
              <a:rPr lang="en-US" sz="1800" b="1" dirty="0">
                <a:solidFill>
                  <a:srgbClr val="8E0C3A"/>
                </a:solidFill>
                <a:latin typeface="Avenir LT Pro 65 Medium" panose="020B0603020203020204" pitchFamily="34" charset="0"/>
                <a:ea typeface="Franklin Gothic"/>
                <a:cs typeface="Franklin Gothic"/>
                <a:sym typeface="Franklin Gothic"/>
              </a:rPr>
              <a:t>–</a:t>
            </a:r>
            <a:r>
              <a:rPr lang="en-US" sz="1800" b="1" dirty="0">
                <a:solidFill>
                  <a:srgbClr val="8E0C3A"/>
                </a:solidFill>
                <a:latin typeface="Franklin Gothic Medium" panose="020B0603020102020204" pitchFamily="34" charset="0"/>
                <a:ea typeface="Franklin Gothic"/>
                <a:cs typeface="Franklin Gothic"/>
                <a:sym typeface="Franklin Gothic"/>
              </a:rPr>
              <a:t> </a:t>
            </a:r>
            <a:r>
              <a:rPr lang="en-US" sz="1800" dirty="0">
                <a:solidFill>
                  <a:schemeClr val="tx1">
                    <a:lumMod val="75000"/>
                    <a:lumOff val="25000"/>
                  </a:schemeClr>
                </a:solidFill>
                <a:latin typeface="Avenir LT Pro 65 Medium" panose="020B0603020203020204" pitchFamily="34" charset="0"/>
                <a:ea typeface="Franklin Gothic"/>
                <a:cs typeface="Franklin Gothic"/>
                <a:sym typeface="Franklin Gothic"/>
              </a:rPr>
              <a:t>We need to associate the document with a member seeking reimbursement</a:t>
            </a:r>
          </a:p>
          <a:p>
            <a:pPr marL="285750" lvl="0" indent="-285750" algn="l" rtl="0">
              <a:spcBef>
                <a:spcPts val="0"/>
              </a:spcBef>
              <a:spcAft>
                <a:spcPts val="1200"/>
              </a:spcAft>
              <a:buClr>
                <a:schemeClr val="tx1">
                  <a:lumMod val="75000"/>
                  <a:lumOff val="25000"/>
                </a:schemeClr>
              </a:buClr>
              <a:buFont typeface="Arial" panose="020B0604020202020204" pitchFamily="34" charset="0"/>
              <a:buChar char="•"/>
            </a:pPr>
            <a:r>
              <a:rPr lang="en-US" sz="1800" b="1" dirty="0">
                <a:solidFill>
                  <a:srgbClr val="005A97"/>
                </a:solidFill>
                <a:latin typeface="Avenir LT Pro 65 Medium" panose="020B0603020203020204" pitchFamily="34" charset="0"/>
                <a:ea typeface="Franklin Gothic"/>
                <a:cs typeface="Franklin Gothic"/>
                <a:sym typeface="Franklin Gothic"/>
              </a:rPr>
              <a:t>Date of Service/Goods Purchased </a:t>
            </a:r>
            <a:r>
              <a:rPr lang="en-US" sz="1800" b="1" dirty="0">
                <a:solidFill>
                  <a:srgbClr val="8E0C3A"/>
                </a:solidFill>
                <a:latin typeface="Avenir LT Pro 65 Medium" panose="020B0603020203020204" pitchFamily="34" charset="0"/>
                <a:ea typeface="Franklin Gothic"/>
                <a:cs typeface="Franklin Gothic"/>
                <a:sym typeface="Franklin Gothic"/>
              </a:rPr>
              <a:t>–</a:t>
            </a:r>
            <a:r>
              <a:rPr lang="en-US" sz="1800" b="1" dirty="0">
                <a:solidFill>
                  <a:srgbClr val="009345"/>
                </a:solidFill>
                <a:latin typeface="Avenir LT Pro 65 Medium" panose="020B0603020203020204" pitchFamily="34" charset="0"/>
                <a:ea typeface="Franklin Gothic"/>
                <a:cs typeface="Franklin Gothic"/>
                <a:sym typeface="Franklin Gothic"/>
              </a:rPr>
              <a:t> </a:t>
            </a:r>
            <a:r>
              <a:rPr lang="en-US" sz="1800" dirty="0">
                <a:solidFill>
                  <a:schemeClr val="tx1">
                    <a:lumMod val="75000"/>
                    <a:lumOff val="25000"/>
                  </a:schemeClr>
                </a:solidFill>
                <a:latin typeface="Avenir LT Pro 65 Medium" panose="020B0603020203020204" pitchFamily="34" charset="0"/>
                <a:ea typeface="Franklin Gothic"/>
                <a:cs typeface="Franklin Gothic"/>
                <a:sym typeface="Franklin Gothic"/>
              </a:rPr>
              <a:t>We must confirm payment is for services that were incurred in the current plan year and on or after the benefit effective date for </a:t>
            </a:r>
            <a:br>
              <a:rPr lang="en-US" sz="1800" dirty="0">
                <a:solidFill>
                  <a:schemeClr val="tx1">
                    <a:lumMod val="75000"/>
                    <a:lumOff val="25000"/>
                  </a:schemeClr>
                </a:solidFill>
                <a:latin typeface="Avenir LT Pro 65 Medium" panose="020B0603020203020204" pitchFamily="34" charset="0"/>
                <a:ea typeface="Franklin Gothic"/>
                <a:cs typeface="Franklin Gothic"/>
                <a:sym typeface="Franklin Gothic"/>
              </a:rPr>
            </a:br>
            <a:r>
              <a:rPr lang="en-US" sz="1800" dirty="0">
                <a:solidFill>
                  <a:schemeClr val="tx1">
                    <a:lumMod val="75000"/>
                    <a:lumOff val="25000"/>
                  </a:schemeClr>
                </a:solidFill>
                <a:latin typeface="Avenir LT Pro 65 Medium" panose="020B0603020203020204" pitchFamily="34" charset="0"/>
                <a:ea typeface="Franklin Gothic"/>
                <a:cs typeface="Franklin Gothic"/>
                <a:sym typeface="Franklin Gothic"/>
              </a:rPr>
              <a:t>the member</a:t>
            </a:r>
          </a:p>
          <a:p>
            <a:pPr marL="285750" lvl="0" indent="-285750" algn="l" rtl="0">
              <a:spcBef>
                <a:spcPts val="0"/>
              </a:spcBef>
              <a:spcAft>
                <a:spcPts val="1200"/>
              </a:spcAft>
              <a:buClr>
                <a:schemeClr val="tx1">
                  <a:lumMod val="75000"/>
                  <a:lumOff val="25000"/>
                </a:schemeClr>
              </a:buClr>
              <a:buFont typeface="Arial" panose="020B0604020202020204" pitchFamily="34" charset="0"/>
              <a:buChar char="•"/>
            </a:pPr>
            <a:r>
              <a:rPr lang="en-US" sz="1800" b="1" dirty="0">
                <a:solidFill>
                  <a:srgbClr val="005A97"/>
                </a:solidFill>
                <a:latin typeface="Avenir LT Pro 65 Medium" panose="020B0603020203020204" pitchFamily="34" charset="0"/>
                <a:ea typeface="Franklin Gothic"/>
                <a:cs typeface="Franklin Gothic"/>
                <a:sym typeface="Franklin Gothic"/>
              </a:rPr>
              <a:t>What the monies were paid towards </a:t>
            </a:r>
            <a:r>
              <a:rPr lang="en-US" sz="1800" b="1" dirty="0">
                <a:solidFill>
                  <a:srgbClr val="8E0C3A"/>
                </a:solidFill>
                <a:latin typeface="Avenir LT Pro 65 Medium" panose="020B0603020203020204" pitchFamily="34" charset="0"/>
                <a:ea typeface="Franklin Gothic"/>
                <a:cs typeface="Franklin Gothic"/>
                <a:sym typeface="Franklin Gothic"/>
              </a:rPr>
              <a:t>–</a:t>
            </a:r>
            <a:r>
              <a:rPr lang="en-US" sz="1800" b="1" dirty="0">
                <a:solidFill>
                  <a:srgbClr val="009345"/>
                </a:solidFill>
                <a:latin typeface="Avenir LT Pro 65 Medium" panose="020B0603020203020204" pitchFamily="34" charset="0"/>
                <a:ea typeface="Franklin Gothic"/>
                <a:cs typeface="Franklin Gothic"/>
                <a:sym typeface="Franklin Gothic"/>
              </a:rPr>
              <a:t> </a:t>
            </a:r>
            <a:r>
              <a:rPr lang="en-US" sz="1800" dirty="0">
                <a:solidFill>
                  <a:schemeClr val="tx1">
                    <a:lumMod val="75000"/>
                    <a:lumOff val="25000"/>
                  </a:schemeClr>
                </a:solidFill>
                <a:latin typeface="Avenir LT Pro 65 Medium" panose="020B0603020203020204" pitchFamily="34" charset="0"/>
                <a:ea typeface="Franklin Gothic"/>
                <a:cs typeface="Franklin Gothic"/>
                <a:sym typeface="Franklin Gothic"/>
              </a:rPr>
              <a:t>We require </a:t>
            </a:r>
            <a:br>
              <a:rPr lang="en-US" sz="1800" dirty="0">
                <a:solidFill>
                  <a:schemeClr val="tx1">
                    <a:lumMod val="75000"/>
                    <a:lumOff val="25000"/>
                  </a:schemeClr>
                </a:solidFill>
                <a:latin typeface="Avenir LT Pro 65 Medium" panose="020B0603020203020204" pitchFamily="34" charset="0"/>
                <a:ea typeface="Franklin Gothic"/>
                <a:cs typeface="Franklin Gothic"/>
                <a:sym typeface="Franklin Gothic"/>
              </a:rPr>
            </a:br>
            <a:r>
              <a:rPr lang="en-US" sz="1800" dirty="0">
                <a:solidFill>
                  <a:schemeClr val="tx1">
                    <a:lumMod val="75000"/>
                    <a:lumOff val="25000"/>
                  </a:schemeClr>
                </a:solidFill>
                <a:latin typeface="Avenir LT Pro 65 Medium" panose="020B0603020203020204" pitchFamily="34" charset="0"/>
                <a:ea typeface="Franklin Gothic"/>
                <a:cs typeface="Franklin Gothic"/>
                <a:sym typeface="Franklin Gothic"/>
              </a:rPr>
              <a:t>proof the member paid for services/goods covered by their health insurance plan.</a:t>
            </a:r>
          </a:p>
          <a:p>
            <a:pPr marL="685800" lvl="3" indent="-285750">
              <a:spcAft>
                <a:spcPts val="1200"/>
              </a:spcAft>
              <a:buClr>
                <a:schemeClr val="tx1">
                  <a:lumMod val="75000"/>
                  <a:lumOff val="25000"/>
                </a:schemeClr>
              </a:buClr>
              <a:buFont typeface="Arial" panose="020B0604020202020204" pitchFamily="34" charset="0"/>
              <a:buChar char="‒"/>
            </a:pPr>
            <a:r>
              <a:rPr lang="en-US" sz="1800" i="1" dirty="0">
                <a:solidFill>
                  <a:schemeClr val="tx1">
                    <a:lumMod val="75000"/>
                    <a:lumOff val="25000"/>
                  </a:schemeClr>
                </a:solidFill>
                <a:latin typeface="Avenir LT Pro 65 Medium" panose="020B0603020203020204" pitchFamily="34" charset="0"/>
                <a:ea typeface="Franklin Gothic"/>
                <a:cs typeface="Franklin Gothic"/>
                <a:sym typeface="Franklin Gothic"/>
              </a:rPr>
              <a:t>Note: We </a:t>
            </a:r>
            <a:r>
              <a:rPr lang="en-US" sz="1800" b="1" i="1" u="sng" dirty="0">
                <a:solidFill>
                  <a:srgbClr val="74388B"/>
                </a:solidFill>
                <a:latin typeface="Avenir LT Pro 65 Medium" panose="020B0603020203020204" pitchFamily="34" charset="0"/>
                <a:ea typeface="Franklin Gothic"/>
                <a:cs typeface="Franklin Gothic"/>
                <a:sym typeface="Franklin Gothic"/>
              </a:rPr>
              <a:t>NEVER</a:t>
            </a:r>
            <a:r>
              <a:rPr lang="en-US" sz="1800" i="1" dirty="0">
                <a:solidFill>
                  <a:schemeClr val="tx1">
                    <a:lumMod val="75000"/>
                    <a:lumOff val="25000"/>
                  </a:schemeClr>
                </a:solidFill>
                <a:latin typeface="Avenir LT Pro 65 Medium" panose="020B0603020203020204" pitchFamily="34" charset="0"/>
                <a:ea typeface="Franklin Gothic"/>
                <a:cs typeface="Franklin Gothic"/>
                <a:sym typeface="Franklin Gothic"/>
              </a:rPr>
              <a:t> need your medical diagnosis. </a:t>
            </a:r>
            <a:br>
              <a:rPr lang="en-US" sz="1800" i="1" dirty="0">
                <a:solidFill>
                  <a:schemeClr val="tx1">
                    <a:lumMod val="75000"/>
                    <a:lumOff val="25000"/>
                  </a:schemeClr>
                </a:solidFill>
                <a:latin typeface="Avenir LT Pro 65 Medium" panose="020B0603020203020204" pitchFamily="34" charset="0"/>
                <a:ea typeface="Franklin Gothic"/>
                <a:cs typeface="Franklin Gothic"/>
                <a:sym typeface="Franklin Gothic"/>
              </a:rPr>
            </a:br>
            <a:r>
              <a:rPr lang="en-US" sz="1800" i="1" dirty="0">
                <a:solidFill>
                  <a:schemeClr val="tx1">
                    <a:lumMod val="75000"/>
                    <a:lumOff val="25000"/>
                  </a:schemeClr>
                </a:solidFill>
                <a:latin typeface="Avenir LT Pro 65 Medium" panose="020B0603020203020204" pitchFamily="34" charset="0"/>
                <a:ea typeface="Franklin Gothic"/>
                <a:cs typeface="Franklin Gothic"/>
                <a:sym typeface="Franklin Gothic"/>
              </a:rPr>
              <a:t>We </a:t>
            </a:r>
            <a:r>
              <a:rPr lang="en-US" sz="1800" b="1" i="1" u="sng" dirty="0">
                <a:solidFill>
                  <a:srgbClr val="74388B"/>
                </a:solidFill>
                <a:latin typeface="Avenir LT Pro 65 Medium" panose="020B0603020203020204" pitchFamily="34" charset="0"/>
                <a:ea typeface="Franklin Gothic"/>
                <a:cs typeface="Franklin Gothic"/>
                <a:sym typeface="Franklin Gothic"/>
              </a:rPr>
              <a:t>do</a:t>
            </a:r>
            <a:r>
              <a:rPr lang="en-US" sz="1800" i="1" dirty="0">
                <a:solidFill>
                  <a:schemeClr val="tx1">
                    <a:lumMod val="75000"/>
                    <a:lumOff val="25000"/>
                  </a:schemeClr>
                </a:solidFill>
                <a:latin typeface="Avenir LT Pro 65 Medium" panose="020B0603020203020204" pitchFamily="34" charset="0"/>
                <a:ea typeface="Franklin Gothic"/>
                <a:cs typeface="Franklin Gothic"/>
                <a:sym typeface="Franklin Gothic"/>
              </a:rPr>
              <a:t> need to see that charges were for an eligible expense: Covered Rx, Copay, Coinsurance, Deductible, etc.</a:t>
            </a:r>
          </a:p>
          <a:p>
            <a:pPr marL="285750" indent="-285750">
              <a:spcAft>
                <a:spcPts val="1200"/>
              </a:spcAft>
              <a:buClr>
                <a:schemeClr val="tx1">
                  <a:lumMod val="75000"/>
                  <a:lumOff val="25000"/>
                </a:schemeClr>
              </a:buClr>
              <a:buFont typeface="Arial" panose="020B0604020202020204" pitchFamily="34" charset="0"/>
              <a:buChar char="•"/>
            </a:pPr>
            <a:r>
              <a:rPr lang="en-US" sz="1800" b="1" dirty="0">
                <a:solidFill>
                  <a:srgbClr val="005A97"/>
                </a:solidFill>
                <a:latin typeface="Avenir LT Pro 65 Medium" panose="020B0603020203020204" pitchFamily="34" charset="0"/>
                <a:ea typeface="Franklin Gothic"/>
                <a:cs typeface="Franklin Gothic"/>
                <a:sym typeface="Franklin Gothic"/>
              </a:rPr>
              <a:t>Amount</a:t>
            </a:r>
            <a:r>
              <a:rPr lang="en-US" sz="1800" b="1" dirty="0">
                <a:solidFill>
                  <a:srgbClr val="8E0C3A"/>
                </a:solidFill>
                <a:latin typeface="Avenir LT Pro 65 Medium" panose="020B0603020203020204" pitchFamily="34" charset="0"/>
                <a:ea typeface="Franklin Gothic"/>
                <a:cs typeface="Franklin Gothic"/>
                <a:sym typeface="Franklin Gothic"/>
              </a:rPr>
              <a:t> –</a:t>
            </a:r>
            <a:r>
              <a:rPr lang="en-US" sz="1800" b="1" dirty="0">
                <a:solidFill>
                  <a:srgbClr val="009345"/>
                </a:solidFill>
                <a:latin typeface="Avenir LT Pro 65 Medium" panose="020B0603020203020204" pitchFamily="34" charset="0"/>
                <a:ea typeface="Franklin Gothic"/>
                <a:cs typeface="Franklin Gothic"/>
                <a:sym typeface="Franklin Gothic"/>
              </a:rPr>
              <a:t> </a:t>
            </a:r>
            <a:r>
              <a:rPr lang="en-US" sz="1800" dirty="0">
                <a:solidFill>
                  <a:schemeClr val="tx1">
                    <a:lumMod val="75000"/>
                    <a:lumOff val="25000"/>
                  </a:schemeClr>
                </a:solidFill>
                <a:latin typeface="Avenir LT Pro 65 Medium" panose="020B0603020203020204" pitchFamily="34" charset="0"/>
                <a:ea typeface="Franklin Gothic"/>
                <a:cs typeface="Franklin Gothic"/>
                <a:sym typeface="Franklin Gothic"/>
              </a:rPr>
              <a:t>We need to see the amount needed for reimbursement</a:t>
            </a:r>
          </a:p>
        </p:txBody>
      </p:sp>
      <p:grpSp>
        <p:nvGrpSpPr>
          <p:cNvPr id="8" name="Group 7">
            <a:extLst>
              <a:ext uri="{FF2B5EF4-FFF2-40B4-BE49-F238E27FC236}">
                <a16:creationId xmlns:a16="http://schemas.microsoft.com/office/drawing/2014/main" id="{4870157B-8E8B-2782-DE81-AE472322EE44}"/>
              </a:ext>
            </a:extLst>
          </p:cNvPr>
          <p:cNvGrpSpPr/>
          <p:nvPr/>
        </p:nvGrpSpPr>
        <p:grpSpPr>
          <a:xfrm>
            <a:off x="523582" y="3996544"/>
            <a:ext cx="3195358" cy="45719"/>
            <a:chOff x="523582" y="3303520"/>
            <a:chExt cx="3195358" cy="45719"/>
          </a:xfrm>
        </p:grpSpPr>
        <p:sp>
          <p:nvSpPr>
            <p:cNvPr id="9" name="Rectangle 8">
              <a:extLst>
                <a:ext uri="{FF2B5EF4-FFF2-40B4-BE49-F238E27FC236}">
                  <a16:creationId xmlns:a16="http://schemas.microsoft.com/office/drawing/2014/main" id="{89308A32-4EF5-ECE3-71C0-69B58B3A1461}"/>
                </a:ext>
              </a:extLst>
            </p:cNvPr>
            <p:cNvSpPr/>
            <p:nvPr/>
          </p:nvSpPr>
          <p:spPr>
            <a:xfrm flipH="1" flipV="1">
              <a:off x="1916449" y="3303520"/>
              <a:ext cx="180249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ectangle 13">
              <a:extLst>
                <a:ext uri="{FF2B5EF4-FFF2-40B4-BE49-F238E27FC236}">
                  <a16:creationId xmlns:a16="http://schemas.microsoft.com/office/drawing/2014/main" id="{2359D62E-2DC7-0AE2-554D-1B052932689F}"/>
                </a:ext>
              </a:extLst>
            </p:cNvPr>
            <p:cNvSpPr/>
            <p:nvPr/>
          </p:nvSpPr>
          <p:spPr>
            <a:xfrm flipH="1" flipV="1">
              <a:off x="523582" y="3303520"/>
              <a:ext cx="1802491" cy="45719"/>
            </a:xfrm>
            <a:prstGeom prst="rect">
              <a:avLst/>
            </a:prstGeom>
            <a:solidFill>
              <a:srgbClr val="00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3" name="Group 12">
            <a:extLst>
              <a:ext uri="{FF2B5EF4-FFF2-40B4-BE49-F238E27FC236}">
                <a16:creationId xmlns:a16="http://schemas.microsoft.com/office/drawing/2014/main" id="{EEB00133-7440-8A2F-4338-83DB1E272E21}"/>
              </a:ext>
            </a:extLst>
          </p:cNvPr>
          <p:cNvGrpSpPr/>
          <p:nvPr/>
        </p:nvGrpSpPr>
        <p:grpSpPr>
          <a:xfrm>
            <a:off x="9731022" y="86076"/>
            <a:ext cx="2044842" cy="845309"/>
            <a:chOff x="9731022" y="86076"/>
            <a:chExt cx="2044842" cy="845309"/>
          </a:xfrm>
        </p:grpSpPr>
        <p:sp>
          <p:nvSpPr>
            <p:cNvPr id="10" name="Rectangle 9">
              <a:extLst>
                <a:ext uri="{FF2B5EF4-FFF2-40B4-BE49-F238E27FC236}">
                  <a16:creationId xmlns:a16="http://schemas.microsoft.com/office/drawing/2014/main" id="{55E2B09A-3392-32ED-457D-80AC316A168C}"/>
                </a:ext>
              </a:extLst>
            </p:cNvPr>
            <p:cNvSpPr/>
            <p:nvPr/>
          </p:nvSpPr>
          <p:spPr>
            <a:xfrm>
              <a:off x="9731022" y="86077"/>
              <a:ext cx="2044842" cy="845308"/>
            </a:xfrm>
            <a:prstGeom prst="rect">
              <a:avLst/>
            </a:prstGeom>
            <a:solidFill>
              <a:srgbClr val="005A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D9BDB331-136F-A4ED-8C47-D35F61B078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96273" y="86076"/>
              <a:ext cx="1914339" cy="815367"/>
            </a:xfrm>
            <a:prstGeom prst="rect">
              <a:avLst/>
            </a:prstGeom>
          </p:spPr>
        </p:pic>
      </p:grpSp>
    </p:spTree>
    <p:extLst>
      <p:ext uri="{BB962C8B-B14F-4D97-AF65-F5344CB8AC3E}">
        <p14:creationId xmlns:p14="http://schemas.microsoft.com/office/powerpoint/2010/main" val="376667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5" name="Rectangle 4">
            <a:extLst>
              <a:ext uri="{FF2B5EF4-FFF2-40B4-BE49-F238E27FC236}">
                <a16:creationId xmlns:a16="http://schemas.microsoft.com/office/drawing/2014/main" id="{A9C9D6A6-BBAC-6F17-2ED2-FE2AC5C1D3EA}"/>
              </a:ext>
            </a:extLst>
          </p:cNvPr>
          <p:cNvSpPr/>
          <p:nvPr/>
        </p:nvSpPr>
        <p:spPr>
          <a:xfrm>
            <a:off x="4942114" y="1174044"/>
            <a:ext cx="7249886" cy="568395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C502D65-B3E1-B127-CC37-EDCEBB734ECA}"/>
              </a:ext>
            </a:extLst>
          </p:cNvPr>
          <p:cNvSpPr/>
          <p:nvPr/>
        </p:nvSpPr>
        <p:spPr>
          <a:xfrm>
            <a:off x="0" y="2304430"/>
            <a:ext cx="4366161" cy="3243022"/>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Google Shape;97;p14"/>
          <p:cNvSpPr txBox="1"/>
          <p:nvPr/>
        </p:nvSpPr>
        <p:spPr>
          <a:xfrm>
            <a:off x="402772" y="2300168"/>
            <a:ext cx="3882149" cy="32515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1200"/>
              </a:spcAft>
              <a:buNone/>
            </a:pPr>
            <a:r>
              <a:rPr lang="en-US" sz="3400" b="1" dirty="0">
                <a:solidFill>
                  <a:srgbClr val="005A97"/>
                </a:solidFill>
                <a:latin typeface="Avenir LT Pro 65 Medium" panose="020B0603020203020204" pitchFamily="34" charset="0"/>
                <a:ea typeface="Franklin Gothic"/>
                <a:cs typeface="Franklin Gothic"/>
                <a:sym typeface="Franklin Gothic"/>
              </a:rPr>
              <a:t>Reimbursement Receipts</a:t>
            </a:r>
          </a:p>
          <a:p>
            <a:pPr marL="0" lvl="0" indent="0" algn="l" rtl="0">
              <a:spcBef>
                <a:spcPts val="0"/>
              </a:spcBef>
              <a:spcAft>
                <a:spcPts val="1200"/>
              </a:spcAft>
              <a:buNone/>
            </a:pPr>
            <a:r>
              <a:rPr lang="en-US" sz="2400" b="1" dirty="0">
                <a:solidFill>
                  <a:srgbClr val="74388B"/>
                </a:solidFill>
                <a:latin typeface="Avenir LT Pro 65 Medium" panose="020B0603020203020204" pitchFamily="34" charset="0"/>
                <a:ea typeface="Franklin Gothic"/>
                <a:cs typeface="Franklin Gothic"/>
                <a:sym typeface="Franklin Gothic"/>
              </a:rPr>
              <a:t>Unacceptable</a:t>
            </a:r>
          </a:p>
          <a:p>
            <a:pPr marL="285750" lvl="0" indent="-285750" algn="l" rtl="0">
              <a:spcBef>
                <a:spcPts val="0"/>
              </a:spcBef>
              <a:spcAft>
                <a:spcPts val="0"/>
              </a:spcAft>
              <a:buFont typeface="Arial" panose="020B0604020202020204" pitchFamily="34" charset="0"/>
              <a:buChar char="•"/>
            </a:pPr>
            <a:r>
              <a:rPr lang="en-US" sz="1600" dirty="0">
                <a:solidFill>
                  <a:schemeClr val="tx1">
                    <a:lumMod val="75000"/>
                    <a:lumOff val="25000"/>
                  </a:schemeClr>
                </a:solidFill>
                <a:latin typeface="Avenir LT Pro 65 Medium" panose="020B0603020203020204" pitchFamily="34" charset="0"/>
                <a:ea typeface="Franklin Gothic"/>
                <a:cs typeface="Franklin Gothic" panose="020B0604020202020204" charset="0"/>
                <a:sym typeface="Franklin Gothic"/>
              </a:rPr>
              <a:t>We do not show a member name, </a:t>
            </a:r>
            <a:br>
              <a:rPr lang="en-US" sz="1600" dirty="0">
                <a:solidFill>
                  <a:schemeClr val="tx1">
                    <a:lumMod val="75000"/>
                    <a:lumOff val="25000"/>
                  </a:schemeClr>
                </a:solidFill>
                <a:latin typeface="Avenir LT Pro 65 Medium" panose="020B0603020203020204" pitchFamily="34" charset="0"/>
                <a:ea typeface="Franklin Gothic"/>
                <a:cs typeface="Franklin Gothic" panose="020B0604020202020204" charset="0"/>
                <a:sym typeface="Franklin Gothic"/>
              </a:rPr>
            </a:br>
            <a:r>
              <a:rPr lang="en-US" sz="1600" dirty="0">
                <a:solidFill>
                  <a:schemeClr val="tx1">
                    <a:lumMod val="75000"/>
                    <a:lumOff val="25000"/>
                  </a:schemeClr>
                </a:solidFill>
                <a:latin typeface="Avenir LT Pro 65 Medium" panose="020B0603020203020204" pitchFamily="34" charset="0"/>
                <a:ea typeface="Franklin Gothic"/>
                <a:cs typeface="Franklin Gothic" panose="020B0604020202020204" charset="0"/>
                <a:sym typeface="Franklin Gothic"/>
              </a:rPr>
              <a:t>we do not show what these payments were for (copay, RX, coinsurance, etc.) and some of the dates are in the year 2022 and 2023.</a:t>
            </a:r>
          </a:p>
        </p:txBody>
      </p:sp>
      <p:sp>
        <p:nvSpPr>
          <p:cNvPr id="20" name="Rectangle 19">
            <a:extLst>
              <a:ext uri="{FF2B5EF4-FFF2-40B4-BE49-F238E27FC236}">
                <a16:creationId xmlns:a16="http://schemas.microsoft.com/office/drawing/2014/main" id="{6CE8A3EC-62B8-A9E9-16EE-8665EC4D022D}"/>
              </a:ext>
            </a:extLst>
          </p:cNvPr>
          <p:cNvSpPr/>
          <p:nvPr/>
        </p:nvSpPr>
        <p:spPr>
          <a:xfrm flipH="1">
            <a:off x="0" y="0"/>
            <a:ext cx="12194076" cy="238837"/>
          </a:xfrm>
          <a:prstGeom prst="rect">
            <a:avLst/>
          </a:prstGeom>
          <a:solidFill>
            <a:srgbClr val="00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96;p14">
            <a:extLst>
              <a:ext uri="{FF2B5EF4-FFF2-40B4-BE49-F238E27FC236}">
                <a16:creationId xmlns:a16="http://schemas.microsoft.com/office/drawing/2014/main" id="{DD1EAD6C-84CF-83E4-A6E2-E8EC836B4AB2}"/>
              </a:ext>
            </a:extLst>
          </p:cNvPr>
          <p:cNvSpPr txBox="1">
            <a:spLocks noGrp="1"/>
          </p:cNvSpPr>
          <p:nvPr>
            <p:ph type="title"/>
          </p:nvPr>
        </p:nvSpPr>
        <p:spPr>
          <a:xfrm>
            <a:off x="402772" y="369160"/>
            <a:ext cx="9424956" cy="304607"/>
          </a:xfrm>
          <a:prstGeom prst="rect">
            <a:avLst/>
          </a:prstGeom>
          <a:noFill/>
          <a:ln>
            <a:noFill/>
          </a:ln>
        </p:spPr>
        <p:txBody>
          <a:bodyPr spcFirstLastPara="1" wrap="square" lIns="91425" tIns="45700" rIns="91425" bIns="0" anchor="ctr" anchorCtr="0">
            <a:noAutofit/>
          </a:bodyPr>
          <a:lstStyle/>
          <a:p>
            <a:pPr marL="0" lvl="0" indent="0" rtl="0">
              <a:lnSpc>
                <a:spcPct val="100000"/>
              </a:lnSpc>
              <a:spcBef>
                <a:spcPts val="0"/>
              </a:spcBef>
              <a:spcAft>
                <a:spcPts val="0"/>
              </a:spcAft>
              <a:buClr>
                <a:srgbClr val="5C2C81"/>
              </a:buClr>
              <a:buSzPts val="8000"/>
              <a:buFont typeface="Libre Franklin Medium"/>
              <a:buNone/>
            </a:pPr>
            <a:r>
              <a:rPr lang="en-US" sz="3000" dirty="0">
                <a:solidFill>
                  <a:srgbClr val="005A97"/>
                </a:solidFill>
                <a:latin typeface="Avenir LT Pro 65 Medium" panose="020B0603020203020204" pitchFamily="34" charset="0"/>
                <a:ea typeface="Franklin Gothic"/>
                <a:cs typeface="Franklin Gothic"/>
                <a:sym typeface="Franklin Gothic"/>
              </a:rPr>
              <a:t>Ensuring Your QHP Documentation is Acceptable</a:t>
            </a:r>
          </a:p>
        </p:txBody>
      </p:sp>
      <p:grpSp>
        <p:nvGrpSpPr>
          <p:cNvPr id="25" name="Group 24">
            <a:extLst>
              <a:ext uri="{FF2B5EF4-FFF2-40B4-BE49-F238E27FC236}">
                <a16:creationId xmlns:a16="http://schemas.microsoft.com/office/drawing/2014/main" id="{DF593023-D546-E1B1-328D-CC246C8C2623}"/>
              </a:ext>
            </a:extLst>
          </p:cNvPr>
          <p:cNvGrpSpPr/>
          <p:nvPr/>
        </p:nvGrpSpPr>
        <p:grpSpPr>
          <a:xfrm>
            <a:off x="523582" y="3563402"/>
            <a:ext cx="3195358" cy="45719"/>
            <a:chOff x="523582" y="3303520"/>
            <a:chExt cx="3195358" cy="45719"/>
          </a:xfrm>
        </p:grpSpPr>
        <p:sp>
          <p:nvSpPr>
            <p:cNvPr id="26" name="Rectangle 25">
              <a:extLst>
                <a:ext uri="{FF2B5EF4-FFF2-40B4-BE49-F238E27FC236}">
                  <a16:creationId xmlns:a16="http://schemas.microsoft.com/office/drawing/2014/main" id="{E28674E5-619F-7BFA-DC74-03C34A986489}"/>
                </a:ext>
              </a:extLst>
            </p:cNvPr>
            <p:cNvSpPr/>
            <p:nvPr/>
          </p:nvSpPr>
          <p:spPr>
            <a:xfrm flipH="1" flipV="1">
              <a:off x="1916449" y="3303520"/>
              <a:ext cx="180249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86B746F8-47B2-67DC-C1F4-1360DBBFC99B}"/>
                </a:ext>
              </a:extLst>
            </p:cNvPr>
            <p:cNvSpPr/>
            <p:nvPr/>
          </p:nvSpPr>
          <p:spPr>
            <a:xfrm flipH="1" flipV="1">
              <a:off x="523582" y="3303520"/>
              <a:ext cx="1802491" cy="45719"/>
            </a:xfrm>
            <a:prstGeom prst="rect">
              <a:avLst/>
            </a:prstGeom>
            <a:solidFill>
              <a:srgbClr val="00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pic>
        <p:nvPicPr>
          <p:cNvPr id="29" name="Picture 28" descr="A paper with numbers and letters&#10;&#10;Description automatically generated">
            <a:extLst>
              <a:ext uri="{FF2B5EF4-FFF2-40B4-BE49-F238E27FC236}">
                <a16:creationId xmlns:a16="http://schemas.microsoft.com/office/drawing/2014/main" id="{1EEC1DB2-2511-22BB-4E39-AB65B0B27296}"/>
              </a:ext>
            </a:extLst>
          </p:cNvPr>
          <p:cNvPicPr>
            <a:picLocks noChangeAspect="1"/>
          </p:cNvPicPr>
          <p:nvPr/>
        </p:nvPicPr>
        <p:blipFill rotWithShape="1">
          <a:blip r:embed="rId3"/>
          <a:srcRect r="1067" b="10628"/>
          <a:stretch/>
        </p:blipFill>
        <p:spPr>
          <a:xfrm>
            <a:off x="5267480" y="1553069"/>
            <a:ext cx="6612060" cy="5304930"/>
          </a:xfrm>
          <a:prstGeom prst="rect">
            <a:avLst/>
          </a:prstGeom>
        </p:spPr>
      </p:pic>
      <p:grpSp>
        <p:nvGrpSpPr>
          <p:cNvPr id="2" name="Group 1">
            <a:extLst>
              <a:ext uri="{FF2B5EF4-FFF2-40B4-BE49-F238E27FC236}">
                <a16:creationId xmlns:a16="http://schemas.microsoft.com/office/drawing/2014/main" id="{10CED33E-F3D7-0D85-10E4-2B621D979967}"/>
              </a:ext>
            </a:extLst>
          </p:cNvPr>
          <p:cNvGrpSpPr/>
          <p:nvPr/>
        </p:nvGrpSpPr>
        <p:grpSpPr>
          <a:xfrm>
            <a:off x="9731022" y="86076"/>
            <a:ext cx="2044842" cy="845309"/>
            <a:chOff x="9731022" y="86076"/>
            <a:chExt cx="2044842" cy="845309"/>
          </a:xfrm>
        </p:grpSpPr>
        <p:sp>
          <p:nvSpPr>
            <p:cNvPr id="3" name="Rectangle 2">
              <a:extLst>
                <a:ext uri="{FF2B5EF4-FFF2-40B4-BE49-F238E27FC236}">
                  <a16:creationId xmlns:a16="http://schemas.microsoft.com/office/drawing/2014/main" id="{FF269CA1-6AD8-EDB5-9502-17110FCAB951}"/>
                </a:ext>
              </a:extLst>
            </p:cNvPr>
            <p:cNvSpPr/>
            <p:nvPr/>
          </p:nvSpPr>
          <p:spPr>
            <a:xfrm>
              <a:off x="9731022" y="86077"/>
              <a:ext cx="2044842" cy="845308"/>
            </a:xfrm>
            <a:prstGeom prst="rect">
              <a:avLst/>
            </a:prstGeom>
            <a:solidFill>
              <a:srgbClr val="005A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E4DCF000-DC7E-F98D-38B1-030B7CF7A2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96273" y="86076"/>
              <a:ext cx="1914339" cy="815367"/>
            </a:xfrm>
            <a:prstGeom prst="rect">
              <a:avLst/>
            </a:prstGeom>
          </p:spPr>
        </p:pic>
      </p:grpSp>
    </p:spTree>
    <p:extLst>
      <p:ext uri="{BB962C8B-B14F-4D97-AF65-F5344CB8AC3E}">
        <p14:creationId xmlns:p14="http://schemas.microsoft.com/office/powerpoint/2010/main" val="6121674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5" name="Rectangle 4">
            <a:extLst>
              <a:ext uri="{FF2B5EF4-FFF2-40B4-BE49-F238E27FC236}">
                <a16:creationId xmlns:a16="http://schemas.microsoft.com/office/drawing/2014/main" id="{96610BCF-9B87-8854-43EC-5115F99E6742}"/>
              </a:ext>
            </a:extLst>
          </p:cNvPr>
          <p:cNvSpPr/>
          <p:nvPr/>
        </p:nvSpPr>
        <p:spPr>
          <a:xfrm>
            <a:off x="4942114" y="1174044"/>
            <a:ext cx="7249886" cy="568395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0D8F8D0-D832-4F26-A236-83C57BD147A3}"/>
              </a:ext>
            </a:extLst>
          </p:cNvPr>
          <p:cNvSpPr/>
          <p:nvPr/>
        </p:nvSpPr>
        <p:spPr>
          <a:xfrm>
            <a:off x="4942114" y="993884"/>
            <a:ext cx="7249886" cy="5864115"/>
          </a:xfrm>
          <a:prstGeom prst="rect">
            <a:avLst/>
          </a:prstGeom>
          <a:solidFill>
            <a:srgbClr val="F4F4F4">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C502D65-B3E1-B127-CC37-EDCEBB734ECA}"/>
              </a:ext>
            </a:extLst>
          </p:cNvPr>
          <p:cNvSpPr/>
          <p:nvPr/>
        </p:nvSpPr>
        <p:spPr>
          <a:xfrm>
            <a:off x="0" y="1899440"/>
            <a:ext cx="4366161" cy="4053002"/>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Google Shape;97;p14"/>
          <p:cNvSpPr txBox="1"/>
          <p:nvPr/>
        </p:nvSpPr>
        <p:spPr>
          <a:xfrm>
            <a:off x="402772" y="1894114"/>
            <a:ext cx="3963389" cy="406365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1200"/>
              </a:spcAft>
              <a:buNone/>
            </a:pPr>
            <a:r>
              <a:rPr lang="en-US" sz="3400" b="1" dirty="0">
                <a:solidFill>
                  <a:srgbClr val="005A97"/>
                </a:solidFill>
                <a:latin typeface="Avenir LT Pro 65 Medium" panose="020B0603020203020204" pitchFamily="34" charset="0"/>
                <a:ea typeface="Franklin Gothic"/>
                <a:cs typeface="Franklin Gothic"/>
                <a:sym typeface="Franklin Gothic"/>
              </a:rPr>
              <a:t>Reimbursement Receipts</a:t>
            </a:r>
          </a:p>
          <a:p>
            <a:pPr marL="0" lvl="0" indent="0" algn="l" rtl="0">
              <a:spcBef>
                <a:spcPts val="0"/>
              </a:spcBef>
              <a:spcAft>
                <a:spcPts val="1200"/>
              </a:spcAft>
              <a:buNone/>
            </a:pPr>
            <a:r>
              <a:rPr lang="en-US" sz="2400" b="1" dirty="0">
                <a:solidFill>
                  <a:srgbClr val="74388B"/>
                </a:solidFill>
                <a:latin typeface="Avenir LT Pro 65 Medium" panose="020B0603020203020204" pitchFamily="34" charset="0"/>
                <a:ea typeface="Franklin Gothic"/>
                <a:cs typeface="Franklin Gothic"/>
                <a:sym typeface="Franklin Gothic"/>
              </a:rPr>
              <a:t>Partially Acceptable</a:t>
            </a:r>
          </a:p>
          <a:p>
            <a:pPr marL="285750" lvl="0" indent="-285750" algn="l" rtl="0">
              <a:spcBef>
                <a:spcPts val="0"/>
              </a:spcBef>
              <a:spcAft>
                <a:spcPts val="0"/>
              </a:spcAft>
              <a:buFont typeface="Arial" panose="020B0604020202020204" pitchFamily="34" charset="0"/>
              <a:buChar char="•"/>
            </a:pPr>
            <a:r>
              <a:rPr lang="en-US" sz="1600" dirty="0">
                <a:solidFill>
                  <a:schemeClr val="tx1">
                    <a:lumMod val="75000"/>
                    <a:lumOff val="25000"/>
                  </a:schemeClr>
                </a:solidFill>
                <a:latin typeface="Avenir LT Pro 65 Medium" panose="020B0603020203020204" pitchFamily="34" charset="0"/>
                <a:ea typeface="Franklin Gothic"/>
                <a:cs typeface="Franklin Gothic" panose="020B0604020202020204" charset="0"/>
                <a:sym typeface="Franklin Gothic"/>
              </a:rPr>
              <a:t>Claim for $200.00 – We would approve and only pay $50.00 which shows as applied to deductible but would require additional information for the prior balance of $150.00 and would deny that amount until additional documentation is submitted.</a:t>
            </a:r>
          </a:p>
        </p:txBody>
      </p:sp>
      <p:sp>
        <p:nvSpPr>
          <p:cNvPr id="12" name="Rectangle 11">
            <a:extLst>
              <a:ext uri="{FF2B5EF4-FFF2-40B4-BE49-F238E27FC236}">
                <a16:creationId xmlns:a16="http://schemas.microsoft.com/office/drawing/2014/main" id="{73FFDF6A-DD99-C860-7286-6B3F7E942914}"/>
              </a:ext>
            </a:extLst>
          </p:cNvPr>
          <p:cNvSpPr/>
          <p:nvPr/>
        </p:nvSpPr>
        <p:spPr>
          <a:xfrm flipH="1">
            <a:off x="-2076" y="1"/>
            <a:ext cx="12194076" cy="238837"/>
          </a:xfrm>
          <a:prstGeom prst="rect">
            <a:avLst/>
          </a:prstGeom>
          <a:solidFill>
            <a:srgbClr val="00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6;p14">
            <a:extLst>
              <a:ext uri="{FF2B5EF4-FFF2-40B4-BE49-F238E27FC236}">
                <a16:creationId xmlns:a16="http://schemas.microsoft.com/office/drawing/2014/main" id="{09B86027-19CD-28BD-86C0-EA35E438CEC3}"/>
              </a:ext>
            </a:extLst>
          </p:cNvPr>
          <p:cNvSpPr txBox="1">
            <a:spLocks noGrp="1"/>
          </p:cNvSpPr>
          <p:nvPr>
            <p:ph type="title"/>
          </p:nvPr>
        </p:nvSpPr>
        <p:spPr>
          <a:xfrm>
            <a:off x="402772" y="369160"/>
            <a:ext cx="9424956" cy="304607"/>
          </a:xfrm>
          <a:prstGeom prst="rect">
            <a:avLst/>
          </a:prstGeom>
          <a:noFill/>
          <a:ln>
            <a:noFill/>
          </a:ln>
        </p:spPr>
        <p:txBody>
          <a:bodyPr spcFirstLastPara="1" wrap="square" lIns="91425" tIns="45700" rIns="91425" bIns="0" anchor="ctr" anchorCtr="0">
            <a:noAutofit/>
          </a:bodyPr>
          <a:lstStyle/>
          <a:p>
            <a:pPr marL="0" lvl="0" indent="0" rtl="0">
              <a:lnSpc>
                <a:spcPct val="100000"/>
              </a:lnSpc>
              <a:spcBef>
                <a:spcPts val="0"/>
              </a:spcBef>
              <a:spcAft>
                <a:spcPts val="0"/>
              </a:spcAft>
              <a:buClr>
                <a:srgbClr val="5C2C81"/>
              </a:buClr>
              <a:buSzPts val="8000"/>
              <a:buFont typeface="Libre Franklin Medium"/>
              <a:buNone/>
            </a:pPr>
            <a:r>
              <a:rPr lang="en-US" sz="3000" dirty="0">
                <a:solidFill>
                  <a:srgbClr val="005A97"/>
                </a:solidFill>
                <a:latin typeface="Avenir LT Pro 65 Medium" panose="020B0603020203020204" pitchFamily="34" charset="0"/>
                <a:ea typeface="Franklin Gothic"/>
                <a:cs typeface="Franklin Gothic"/>
                <a:sym typeface="Franklin Gothic"/>
              </a:rPr>
              <a:t>Ensuring Your QHP Documentation is Acceptable</a:t>
            </a:r>
          </a:p>
        </p:txBody>
      </p:sp>
      <p:grpSp>
        <p:nvGrpSpPr>
          <p:cNvPr id="22" name="Group 21">
            <a:extLst>
              <a:ext uri="{FF2B5EF4-FFF2-40B4-BE49-F238E27FC236}">
                <a16:creationId xmlns:a16="http://schemas.microsoft.com/office/drawing/2014/main" id="{6768F474-CD5F-BD0F-711A-C5EB4CACABBD}"/>
              </a:ext>
            </a:extLst>
          </p:cNvPr>
          <p:cNvGrpSpPr/>
          <p:nvPr/>
        </p:nvGrpSpPr>
        <p:grpSpPr>
          <a:xfrm>
            <a:off x="523582" y="3188014"/>
            <a:ext cx="3195358" cy="45719"/>
            <a:chOff x="523582" y="3303520"/>
            <a:chExt cx="3195358" cy="45719"/>
          </a:xfrm>
        </p:grpSpPr>
        <p:sp>
          <p:nvSpPr>
            <p:cNvPr id="23" name="Rectangle 22">
              <a:extLst>
                <a:ext uri="{FF2B5EF4-FFF2-40B4-BE49-F238E27FC236}">
                  <a16:creationId xmlns:a16="http://schemas.microsoft.com/office/drawing/2014/main" id="{D0AAE39D-30BF-113F-E9F5-1B69A538E559}"/>
                </a:ext>
              </a:extLst>
            </p:cNvPr>
            <p:cNvSpPr/>
            <p:nvPr/>
          </p:nvSpPr>
          <p:spPr>
            <a:xfrm flipH="1" flipV="1">
              <a:off x="1916449" y="3303520"/>
              <a:ext cx="180249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ectangle 23">
              <a:extLst>
                <a:ext uri="{FF2B5EF4-FFF2-40B4-BE49-F238E27FC236}">
                  <a16:creationId xmlns:a16="http://schemas.microsoft.com/office/drawing/2014/main" id="{CA26BED5-4412-336B-70B9-66480F67B1B3}"/>
                </a:ext>
              </a:extLst>
            </p:cNvPr>
            <p:cNvSpPr/>
            <p:nvPr/>
          </p:nvSpPr>
          <p:spPr>
            <a:xfrm flipH="1" flipV="1">
              <a:off x="523582" y="3303520"/>
              <a:ext cx="1802491" cy="45719"/>
            </a:xfrm>
            <a:prstGeom prst="rect">
              <a:avLst/>
            </a:prstGeom>
            <a:solidFill>
              <a:srgbClr val="00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pic>
        <p:nvPicPr>
          <p:cNvPr id="26" name="Picture 25" descr="A close-up of a receipt&#10;&#10;Description automatically generated">
            <a:extLst>
              <a:ext uri="{FF2B5EF4-FFF2-40B4-BE49-F238E27FC236}">
                <a16:creationId xmlns:a16="http://schemas.microsoft.com/office/drawing/2014/main" id="{572CB26C-DD8E-2CCA-1864-7D359ABC64C4}"/>
              </a:ext>
            </a:extLst>
          </p:cNvPr>
          <p:cNvPicPr>
            <a:picLocks noChangeAspect="1"/>
          </p:cNvPicPr>
          <p:nvPr/>
        </p:nvPicPr>
        <p:blipFill rotWithShape="1">
          <a:blip r:embed="rId3"/>
          <a:srcRect r="7592"/>
          <a:stretch/>
        </p:blipFill>
        <p:spPr>
          <a:xfrm>
            <a:off x="5181599" y="1428813"/>
            <a:ext cx="6750345" cy="5441009"/>
          </a:xfrm>
          <a:prstGeom prst="rect">
            <a:avLst/>
          </a:prstGeom>
        </p:spPr>
      </p:pic>
      <p:grpSp>
        <p:nvGrpSpPr>
          <p:cNvPr id="2" name="Group 1">
            <a:extLst>
              <a:ext uri="{FF2B5EF4-FFF2-40B4-BE49-F238E27FC236}">
                <a16:creationId xmlns:a16="http://schemas.microsoft.com/office/drawing/2014/main" id="{1D4EE565-DB42-347C-DE7F-DB7A4E31F643}"/>
              </a:ext>
            </a:extLst>
          </p:cNvPr>
          <p:cNvGrpSpPr/>
          <p:nvPr/>
        </p:nvGrpSpPr>
        <p:grpSpPr>
          <a:xfrm>
            <a:off x="9731022" y="86076"/>
            <a:ext cx="2044842" cy="845309"/>
            <a:chOff x="9731022" y="86076"/>
            <a:chExt cx="2044842" cy="845309"/>
          </a:xfrm>
        </p:grpSpPr>
        <p:sp>
          <p:nvSpPr>
            <p:cNvPr id="3" name="Rectangle 2">
              <a:extLst>
                <a:ext uri="{FF2B5EF4-FFF2-40B4-BE49-F238E27FC236}">
                  <a16:creationId xmlns:a16="http://schemas.microsoft.com/office/drawing/2014/main" id="{088E4817-9866-D897-4FF1-09AA587D9B0D}"/>
                </a:ext>
              </a:extLst>
            </p:cNvPr>
            <p:cNvSpPr/>
            <p:nvPr/>
          </p:nvSpPr>
          <p:spPr>
            <a:xfrm>
              <a:off x="9731022" y="86077"/>
              <a:ext cx="2044842" cy="845308"/>
            </a:xfrm>
            <a:prstGeom prst="rect">
              <a:avLst/>
            </a:prstGeom>
            <a:solidFill>
              <a:srgbClr val="005A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C4CB6CD3-83CE-0DA3-75F8-28ECA7E609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96273" y="86076"/>
              <a:ext cx="1914339" cy="815367"/>
            </a:xfrm>
            <a:prstGeom prst="rect">
              <a:avLst/>
            </a:prstGeom>
          </p:spPr>
        </p:pic>
      </p:grpSp>
    </p:spTree>
    <p:extLst>
      <p:ext uri="{BB962C8B-B14F-4D97-AF65-F5344CB8AC3E}">
        <p14:creationId xmlns:p14="http://schemas.microsoft.com/office/powerpoint/2010/main" val="27707949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5" name="Rectangle 4">
            <a:extLst>
              <a:ext uri="{FF2B5EF4-FFF2-40B4-BE49-F238E27FC236}">
                <a16:creationId xmlns:a16="http://schemas.microsoft.com/office/drawing/2014/main" id="{9ED0B097-78C5-4E42-BD93-C8C4779BF1D1}"/>
              </a:ext>
            </a:extLst>
          </p:cNvPr>
          <p:cNvSpPr/>
          <p:nvPr/>
        </p:nvSpPr>
        <p:spPr>
          <a:xfrm>
            <a:off x="4942114" y="1174044"/>
            <a:ext cx="7249886" cy="568395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68B9E3-EA6D-AFF4-54C5-DD2A40592E54}"/>
              </a:ext>
            </a:extLst>
          </p:cNvPr>
          <p:cNvSpPr/>
          <p:nvPr/>
        </p:nvSpPr>
        <p:spPr>
          <a:xfrm>
            <a:off x="4942114" y="993884"/>
            <a:ext cx="7249886" cy="5864115"/>
          </a:xfrm>
          <a:prstGeom prst="rect">
            <a:avLst/>
          </a:prstGeom>
          <a:solidFill>
            <a:srgbClr val="F4F4F4">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C502D65-B3E1-B127-CC37-EDCEBB734ECA}"/>
              </a:ext>
            </a:extLst>
          </p:cNvPr>
          <p:cNvSpPr/>
          <p:nvPr/>
        </p:nvSpPr>
        <p:spPr>
          <a:xfrm>
            <a:off x="0" y="1533570"/>
            <a:ext cx="4366161" cy="4784742"/>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Google Shape;97;p14"/>
          <p:cNvSpPr txBox="1"/>
          <p:nvPr/>
        </p:nvSpPr>
        <p:spPr>
          <a:xfrm>
            <a:off x="402772" y="1527282"/>
            <a:ext cx="3882149" cy="479731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1200"/>
              </a:spcAft>
              <a:buNone/>
            </a:pPr>
            <a:r>
              <a:rPr lang="en-US" sz="3400" b="1" dirty="0">
                <a:solidFill>
                  <a:srgbClr val="005A97"/>
                </a:solidFill>
                <a:latin typeface="Avenir LT Pro 65 Medium" panose="020B0603020203020204" pitchFamily="34" charset="0"/>
                <a:ea typeface="Franklin Gothic"/>
                <a:cs typeface="Franklin Gothic"/>
                <a:sym typeface="Franklin Gothic"/>
              </a:rPr>
              <a:t>Reimbursement Receipts</a:t>
            </a:r>
          </a:p>
          <a:p>
            <a:pPr marL="0" lvl="0" indent="0" algn="l" rtl="0">
              <a:spcBef>
                <a:spcPts val="0"/>
              </a:spcBef>
              <a:spcAft>
                <a:spcPts val="1200"/>
              </a:spcAft>
              <a:buNone/>
            </a:pPr>
            <a:r>
              <a:rPr lang="en-US" sz="2400" b="1" dirty="0">
                <a:solidFill>
                  <a:srgbClr val="74388B"/>
                </a:solidFill>
                <a:latin typeface="Avenir LT Pro 65 Medium" panose="020B0603020203020204" pitchFamily="34" charset="0"/>
                <a:ea typeface="Franklin Gothic"/>
                <a:cs typeface="Franklin Gothic"/>
                <a:sym typeface="Franklin Gothic"/>
              </a:rPr>
              <a:t>Unacceptable</a:t>
            </a:r>
            <a:r>
              <a:rPr lang="en-US" sz="2400" b="1" dirty="0">
                <a:solidFill>
                  <a:srgbClr val="006891"/>
                </a:solidFill>
                <a:latin typeface="Avenir LT Pro 65 Medium" panose="020B0603020203020204" pitchFamily="34" charset="0"/>
                <a:ea typeface="Franklin Gothic"/>
                <a:cs typeface="Franklin Gothic"/>
                <a:sym typeface="Franklin Gothic"/>
              </a:rPr>
              <a:t> </a:t>
            </a:r>
          </a:p>
          <a:p>
            <a:pPr marL="0" lvl="0" indent="0" algn="l" rtl="0">
              <a:spcBef>
                <a:spcPts val="0"/>
              </a:spcBef>
              <a:spcAft>
                <a:spcPts val="1200"/>
              </a:spcAft>
              <a:buNone/>
            </a:pPr>
            <a:r>
              <a:rPr lang="en-US" sz="1600" dirty="0">
                <a:solidFill>
                  <a:schemeClr val="tx1">
                    <a:lumMod val="75000"/>
                    <a:lumOff val="25000"/>
                  </a:schemeClr>
                </a:solidFill>
                <a:latin typeface="Avenir LT Pro 65 Medium" panose="020B0603020203020204" pitchFamily="34" charset="0"/>
                <a:ea typeface="Franklin Gothic"/>
                <a:cs typeface="Franklin Gothic" panose="020B0604020202020204" charset="0"/>
                <a:sym typeface="Franklin Gothic"/>
              </a:rPr>
              <a:t>We would need a supplementary document showing the date of service for the $41.38. We are able to see in the box on the left that the hospital </a:t>
            </a:r>
            <a:br>
              <a:rPr lang="en-US" sz="1600" dirty="0">
                <a:solidFill>
                  <a:schemeClr val="tx1">
                    <a:lumMod val="75000"/>
                    <a:lumOff val="25000"/>
                  </a:schemeClr>
                </a:solidFill>
                <a:latin typeface="Avenir LT Pro 65 Medium" panose="020B0603020203020204" pitchFamily="34" charset="0"/>
                <a:ea typeface="Franklin Gothic"/>
                <a:cs typeface="Franklin Gothic" panose="020B0604020202020204" charset="0"/>
                <a:sym typeface="Franklin Gothic"/>
              </a:rPr>
            </a:br>
            <a:r>
              <a:rPr lang="en-US" sz="1600" dirty="0">
                <a:solidFill>
                  <a:schemeClr val="tx1">
                    <a:lumMod val="75000"/>
                    <a:lumOff val="25000"/>
                  </a:schemeClr>
                </a:solidFill>
                <a:latin typeface="Avenir LT Pro 65 Medium" panose="020B0603020203020204" pitchFamily="34" charset="0"/>
                <a:ea typeface="Franklin Gothic"/>
                <a:cs typeface="Franklin Gothic" panose="020B0604020202020204" charset="0"/>
                <a:sym typeface="Franklin Gothic"/>
              </a:rPr>
              <a:t>did bill the member’s insurance, and this is the member responsibility, so </a:t>
            </a:r>
            <a:br>
              <a:rPr lang="en-US" sz="1600" dirty="0">
                <a:solidFill>
                  <a:schemeClr val="tx1">
                    <a:lumMod val="75000"/>
                    <a:lumOff val="25000"/>
                  </a:schemeClr>
                </a:solidFill>
                <a:latin typeface="Avenir LT Pro 65 Medium" panose="020B0603020203020204" pitchFamily="34" charset="0"/>
                <a:ea typeface="Franklin Gothic"/>
                <a:cs typeface="Franklin Gothic" panose="020B0604020202020204" charset="0"/>
                <a:sym typeface="Franklin Gothic"/>
              </a:rPr>
            </a:br>
            <a:r>
              <a:rPr lang="en-US" sz="1600" dirty="0">
                <a:solidFill>
                  <a:schemeClr val="tx1">
                    <a:lumMod val="75000"/>
                    <a:lumOff val="25000"/>
                  </a:schemeClr>
                </a:solidFill>
                <a:latin typeface="Avenir LT Pro 65 Medium" panose="020B0603020203020204" pitchFamily="34" charset="0"/>
                <a:ea typeface="Franklin Gothic"/>
                <a:cs typeface="Franklin Gothic" panose="020B0604020202020204" charset="0"/>
                <a:sym typeface="Franklin Gothic"/>
              </a:rPr>
              <a:t>we are confident the charge is eligible. We need the date of service to ensure the charges are for goods/services occurring on or after the member benefit start date.</a:t>
            </a:r>
          </a:p>
        </p:txBody>
      </p:sp>
      <p:sp>
        <p:nvSpPr>
          <p:cNvPr id="11" name="Rectangle 10">
            <a:extLst>
              <a:ext uri="{FF2B5EF4-FFF2-40B4-BE49-F238E27FC236}">
                <a16:creationId xmlns:a16="http://schemas.microsoft.com/office/drawing/2014/main" id="{5D205EDE-5FD3-1504-E350-6900B2F79D2E}"/>
              </a:ext>
            </a:extLst>
          </p:cNvPr>
          <p:cNvSpPr/>
          <p:nvPr/>
        </p:nvSpPr>
        <p:spPr>
          <a:xfrm flipH="1">
            <a:off x="-2076" y="1"/>
            <a:ext cx="12194076" cy="238837"/>
          </a:xfrm>
          <a:prstGeom prst="rect">
            <a:avLst/>
          </a:prstGeom>
          <a:solidFill>
            <a:srgbClr val="00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96;p14">
            <a:extLst>
              <a:ext uri="{FF2B5EF4-FFF2-40B4-BE49-F238E27FC236}">
                <a16:creationId xmlns:a16="http://schemas.microsoft.com/office/drawing/2014/main" id="{4A079E3C-98D1-772A-38DE-3E5C604090CF}"/>
              </a:ext>
            </a:extLst>
          </p:cNvPr>
          <p:cNvSpPr txBox="1">
            <a:spLocks noGrp="1"/>
          </p:cNvSpPr>
          <p:nvPr>
            <p:ph type="title"/>
          </p:nvPr>
        </p:nvSpPr>
        <p:spPr>
          <a:xfrm>
            <a:off x="402772" y="369160"/>
            <a:ext cx="9424956" cy="304607"/>
          </a:xfrm>
          <a:prstGeom prst="rect">
            <a:avLst/>
          </a:prstGeom>
          <a:noFill/>
          <a:ln>
            <a:noFill/>
          </a:ln>
        </p:spPr>
        <p:txBody>
          <a:bodyPr spcFirstLastPara="1" wrap="square" lIns="91425" tIns="45700" rIns="91425" bIns="0" anchor="ctr" anchorCtr="0">
            <a:noAutofit/>
          </a:bodyPr>
          <a:lstStyle/>
          <a:p>
            <a:pPr marL="0" lvl="0" indent="0" rtl="0">
              <a:lnSpc>
                <a:spcPct val="100000"/>
              </a:lnSpc>
              <a:spcBef>
                <a:spcPts val="0"/>
              </a:spcBef>
              <a:spcAft>
                <a:spcPts val="0"/>
              </a:spcAft>
              <a:buClr>
                <a:srgbClr val="5C2C81"/>
              </a:buClr>
              <a:buSzPts val="8000"/>
              <a:buFont typeface="Libre Franklin Medium"/>
              <a:buNone/>
            </a:pPr>
            <a:r>
              <a:rPr lang="en-US" sz="3000" dirty="0">
                <a:solidFill>
                  <a:srgbClr val="005A97"/>
                </a:solidFill>
                <a:latin typeface="Avenir LT Pro 65 Medium" panose="020B0603020203020204" pitchFamily="34" charset="0"/>
                <a:ea typeface="Franklin Gothic"/>
                <a:cs typeface="Franklin Gothic"/>
                <a:sym typeface="Franklin Gothic"/>
              </a:rPr>
              <a:t>Ensuring Your QHP Documentation is Acceptable</a:t>
            </a:r>
          </a:p>
        </p:txBody>
      </p:sp>
      <p:grpSp>
        <p:nvGrpSpPr>
          <p:cNvPr id="23" name="Group 22">
            <a:extLst>
              <a:ext uri="{FF2B5EF4-FFF2-40B4-BE49-F238E27FC236}">
                <a16:creationId xmlns:a16="http://schemas.microsoft.com/office/drawing/2014/main" id="{F8867059-2DC3-8668-2C59-379349D46695}"/>
              </a:ext>
            </a:extLst>
          </p:cNvPr>
          <p:cNvGrpSpPr/>
          <p:nvPr/>
        </p:nvGrpSpPr>
        <p:grpSpPr>
          <a:xfrm>
            <a:off x="523582" y="2745251"/>
            <a:ext cx="3195358" cy="45719"/>
            <a:chOff x="523582" y="3303520"/>
            <a:chExt cx="3195358" cy="45719"/>
          </a:xfrm>
        </p:grpSpPr>
        <p:sp>
          <p:nvSpPr>
            <p:cNvPr id="24" name="Rectangle 23">
              <a:extLst>
                <a:ext uri="{FF2B5EF4-FFF2-40B4-BE49-F238E27FC236}">
                  <a16:creationId xmlns:a16="http://schemas.microsoft.com/office/drawing/2014/main" id="{9225FED4-68CB-0A3E-47E9-F01339415BEE}"/>
                </a:ext>
              </a:extLst>
            </p:cNvPr>
            <p:cNvSpPr/>
            <p:nvPr/>
          </p:nvSpPr>
          <p:spPr>
            <a:xfrm flipH="1" flipV="1">
              <a:off x="1916449" y="3303520"/>
              <a:ext cx="180249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a:extLst>
                <a:ext uri="{FF2B5EF4-FFF2-40B4-BE49-F238E27FC236}">
                  <a16:creationId xmlns:a16="http://schemas.microsoft.com/office/drawing/2014/main" id="{3C57C000-9867-7E02-922C-05E5CD10A0C0}"/>
                </a:ext>
              </a:extLst>
            </p:cNvPr>
            <p:cNvSpPr/>
            <p:nvPr/>
          </p:nvSpPr>
          <p:spPr>
            <a:xfrm flipH="1" flipV="1">
              <a:off x="523582" y="3303520"/>
              <a:ext cx="1802491" cy="45719"/>
            </a:xfrm>
            <a:prstGeom prst="rect">
              <a:avLst/>
            </a:prstGeom>
            <a:solidFill>
              <a:srgbClr val="00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pic>
        <p:nvPicPr>
          <p:cNvPr id="29" name="Picture 28" descr="Close-up of a receipt&#10;&#10;Description automatically generated">
            <a:extLst>
              <a:ext uri="{FF2B5EF4-FFF2-40B4-BE49-F238E27FC236}">
                <a16:creationId xmlns:a16="http://schemas.microsoft.com/office/drawing/2014/main" id="{1B9935E3-8F17-1FA5-243F-68664A7B5704}"/>
              </a:ext>
            </a:extLst>
          </p:cNvPr>
          <p:cNvPicPr>
            <a:picLocks noChangeAspect="1"/>
          </p:cNvPicPr>
          <p:nvPr/>
        </p:nvPicPr>
        <p:blipFill rotWithShape="1">
          <a:blip r:embed="rId3"/>
          <a:srcRect r="16930" b="2098"/>
          <a:stretch>
            <a:fillRect/>
          </a:stretch>
        </p:blipFill>
        <p:spPr>
          <a:xfrm>
            <a:off x="5342708" y="1456168"/>
            <a:ext cx="6849292" cy="5401832"/>
          </a:xfrm>
          <a:prstGeom prst="rect">
            <a:avLst/>
          </a:prstGeom>
        </p:spPr>
      </p:pic>
      <p:grpSp>
        <p:nvGrpSpPr>
          <p:cNvPr id="2" name="Group 1">
            <a:extLst>
              <a:ext uri="{FF2B5EF4-FFF2-40B4-BE49-F238E27FC236}">
                <a16:creationId xmlns:a16="http://schemas.microsoft.com/office/drawing/2014/main" id="{1794867D-63E7-D4DF-8037-153AB454C853}"/>
              </a:ext>
            </a:extLst>
          </p:cNvPr>
          <p:cNvGrpSpPr/>
          <p:nvPr/>
        </p:nvGrpSpPr>
        <p:grpSpPr>
          <a:xfrm>
            <a:off x="9731022" y="86076"/>
            <a:ext cx="2044842" cy="845309"/>
            <a:chOff x="9731022" y="86076"/>
            <a:chExt cx="2044842" cy="845309"/>
          </a:xfrm>
        </p:grpSpPr>
        <p:sp>
          <p:nvSpPr>
            <p:cNvPr id="3" name="Rectangle 2">
              <a:extLst>
                <a:ext uri="{FF2B5EF4-FFF2-40B4-BE49-F238E27FC236}">
                  <a16:creationId xmlns:a16="http://schemas.microsoft.com/office/drawing/2014/main" id="{2E746836-2851-FEE3-D04E-45AAA5346425}"/>
                </a:ext>
              </a:extLst>
            </p:cNvPr>
            <p:cNvSpPr/>
            <p:nvPr/>
          </p:nvSpPr>
          <p:spPr>
            <a:xfrm>
              <a:off x="9731022" y="86077"/>
              <a:ext cx="2044842" cy="845308"/>
            </a:xfrm>
            <a:prstGeom prst="rect">
              <a:avLst/>
            </a:prstGeom>
            <a:solidFill>
              <a:srgbClr val="005A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2BB1E5EE-2AA2-3725-1702-B3EC9B0CE8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96273" y="86076"/>
              <a:ext cx="1914339" cy="815367"/>
            </a:xfrm>
            <a:prstGeom prst="rect">
              <a:avLst/>
            </a:prstGeom>
          </p:spPr>
        </p:pic>
      </p:grpSp>
    </p:spTree>
    <p:extLst>
      <p:ext uri="{BB962C8B-B14F-4D97-AF65-F5344CB8AC3E}">
        <p14:creationId xmlns:p14="http://schemas.microsoft.com/office/powerpoint/2010/main" val="40919699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7" name="Rectangle 6">
            <a:extLst>
              <a:ext uri="{FF2B5EF4-FFF2-40B4-BE49-F238E27FC236}">
                <a16:creationId xmlns:a16="http://schemas.microsoft.com/office/drawing/2014/main" id="{A242B250-55A6-9A29-DC7E-5A7F04293AB1}"/>
              </a:ext>
            </a:extLst>
          </p:cNvPr>
          <p:cNvSpPr/>
          <p:nvPr/>
        </p:nvSpPr>
        <p:spPr>
          <a:xfrm>
            <a:off x="4942114" y="1174044"/>
            <a:ext cx="7249886" cy="568395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C502D65-B3E1-B127-CC37-EDCEBB734ECA}"/>
              </a:ext>
            </a:extLst>
          </p:cNvPr>
          <p:cNvSpPr/>
          <p:nvPr/>
        </p:nvSpPr>
        <p:spPr>
          <a:xfrm>
            <a:off x="0" y="2268585"/>
            <a:ext cx="4366161" cy="3314712"/>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Google Shape;97;p14"/>
          <p:cNvSpPr txBox="1"/>
          <p:nvPr/>
        </p:nvSpPr>
        <p:spPr>
          <a:xfrm>
            <a:off x="402772" y="2264229"/>
            <a:ext cx="3963389" cy="332342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1200"/>
              </a:spcAft>
              <a:buNone/>
            </a:pPr>
            <a:r>
              <a:rPr lang="en-US" sz="3400" b="1" dirty="0">
                <a:solidFill>
                  <a:srgbClr val="005A97"/>
                </a:solidFill>
                <a:latin typeface="Avenir LT Pro 65 Medium" panose="020B0603020203020204" pitchFamily="34" charset="0"/>
                <a:ea typeface="Franklin Gothic"/>
                <a:cs typeface="Franklin Gothic"/>
                <a:sym typeface="Franklin Gothic"/>
              </a:rPr>
              <a:t>Reimbursement Receipts</a:t>
            </a:r>
          </a:p>
          <a:p>
            <a:pPr marL="0" lvl="0" indent="0" algn="l" rtl="0">
              <a:spcBef>
                <a:spcPts val="0"/>
              </a:spcBef>
              <a:spcAft>
                <a:spcPts val="1200"/>
              </a:spcAft>
              <a:buNone/>
            </a:pPr>
            <a:r>
              <a:rPr lang="en-US" sz="2400" b="1" dirty="0">
                <a:solidFill>
                  <a:srgbClr val="74388B"/>
                </a:solidFill>
                <a:latin typeface="Avenir LT Pro 65 Medium" panose="020B0603020203020204" pitchFamily="34" charset="0"/>
                <a:ea typeface="Franklin Gothic"/>
                <a:cs typeface="Franklin Gothic"/>
                <a:sym typeface="Franklin Gothic"/>
              </a:rPr>
              <a:t>Unacceptable</a:t>
            </a:r>
          </a:p>
          <a:p>
            <a:pPr marL="285750" lvl="0" indent="-285750" algn="l" rtl="0">
              <a:spcBef>
                <a:spcPts val="0"/>
              </a:spcBef>
              <a:spcAft>
                <a:spcPts val="0"/>
              </a:spcAft>
              <a:buFont typeface="Arial" panose="020B0604020202020204" pitchFamily="34" charset="0"/>
              <a:buChar char="•"/>
            </a:pPr>
            <a:r>
              <a:rPr lang="en-US" sz="1600" dirty="0">
                <a:solidFill>
                  <a:schemeClr val="tx1">
                    <a:lumMod val="75000"/>
                    <a:lumOff val="25000"/>
                  </a:schemeClr>
                </a:solidFill>
                <a:latin typeface="Avenir LT Pro 65 Medium" panose="020B0603020203020204" pitchFamily="34" charset="0"/>
                <a:ea typeface="Franklin Gothic"/>
                <a:cs typeface="Franklin Gothic" panose="020B0604020202020204" charset="0"/>
                <a:sym typeface="Franklin Gothic"/>
              </a:rPr>
              <a:t>We do not show that this payment </a:t>
            </a:r>
            <a:br>
              <a:rPr lang="en-US" sz="1600" dirty="0">
                <a:solidFill>
                  <a:schemeClr val="tx1">
                    <a:lumMod val="75000"/>
                    <a:lumOff val="25000"/>
                  </a:schemeClr>
                </a:solidFill>
                <a:latin typeface="Avenir LT Pro 65 Medium" panose="020B0603020203020204" pitchFamily="34" charset="0"/>
                <a:ea typeface="Franklin Gothic"/>
                <a:cs typeface="Franklin Gothic" panose="020B0604020202020204" charset="0"/>
                <a:sym typeface="Franklin Gothic"/>
              </a:rPr>
            </a:br>
            <a:r>
              <a:rPr lang="en-US" sz="1600" dirty="0">
                <a:solidFill>
                  <a:schemeClr val="tx1">
                    <a:lumMod val="75000"/>
                    <a:lumOff val="25000"/>
                  </a:schemeClr>
                </a:solidFill>
                <a:latin typeface="Avenir LT Pro 65 Medium" panose="020B0603020203020204" pitchFamily="34" charset="0"/>
                <a:ea typeface="Franklin Gothic"/>
                <a:cs typeface="Franklin Gothic" panose="020B0604020202020204" charset="0"/>
                <a:sym typeface="Franklin Gothic"/>
              </a:rPr>
              <a:t>of $87.00 was for an eligible expense covered by insurance (copay, RX, premium, </a:t>
            </a:r>
            <a:r>
              <a:rPr lang="en-US" sz="1600" dirty="0" err="1">
                <a:solidFill>
                  <a:schemeClr val="tx1">
                    <a:lumMod val="75000"/>
                    <a:lumOff val="25000"/>
                  </a:schemeClr>
                </a:solidFill>
                <a:latin typeface="Avenir LT Pro 65 Medium" panose="020B0603020203020204" pitchFamily="34" charset="0"/>
                <a:ea typeface="Franklin Gothic"/>
                <a:cs typeface="Franklin Gothic" panose="020B0604020202020204" charset="0"/>
                <a:sym typeface="Franklin Gothic"/>
              </a:rPr>
              <a:t>etc</a:t>
            </a:r>
            <a:r>
              <a:rPr lang="en-US" sz="1600" dirty="0">
                <a:solidFill>
                  <a:schemeClr val="tx1">
                    <a:lumMod val="75000"/>
                    <a:lumOff val="25000"/>
                  </a:schemeClr>
                </a:solidFill>
                <a:latin typeface="Avenir LT Pro 65 Medium" panose="020B0603020203020204" pitchFamily="34" charset="0"/>
                <a:ea typeface="Franklin Gothic"/>
                <a:cs typeface="Franklin Gothic" panose="020B0604020202020204" charset="0"/>
                <a:sym typeface="Franklin Gothic"/>
              </a:rPr>
              <a:t>).</a:t>
            </a:r>
          </a:p>
        </p:txBody>
      </p:sp>
      <p:pic>
        <p:nvPicPr>
          <p:cNvPr id="3" name="Picture 2">
            <a:extLst>
              <a:ext uri="{FF2B5EF4-FFF2-40B4-BE49-F238E27FC236}">
                <a16:creationId xmlns:a16="http://schemas.microsoft.com/office/drawing/2014/main" id="{80FEB7F8-8961-0F4E-BF37-84187CF6A037}"/>
              </a:ext>
            </a:extLst>
          </p:cNvPr>
          <p:cNvPicPr>
            <a:picLocks noChangeAspect="1"/>
          </p:cNvPicPr>
          <p:nvPr/>
        </p:nvPicPr>
        <p:blipFill rotWithShape="1">
          <a:blip r:embed="rId3"/>
          <a:srcRect r="895"/>
          <a:stretch/>
        </p:blipFill>
        <p:spPr>
          <a:xfrm>
            <a:off x="5322882" y="2078365"/>
            <a:ext cx="6488350" cy="3695153"/>
          </a:xfrm>
          <a:prstGeom prst="rect">
            <a:avLst/>
          </a:prstGeom>
        </p:spPr>
      </p:pic>
      <p:sp>
        <p:nvSpPr>
          <p:cNvPr id="11" name="Rectangle 10">
            <a:extLst>
              <a:ext uri="{FF2B5EF4-FFF2-40B4-BE49-F238E27FC236}">
                <a16:creationId xmlns:a16="http://schemas.microsoft.com/office/drawing/2014/main" id="{30A28903-3872-5988-8030-28D75A00CF98}"/>
              </a:ext>
            </a:extLst>
          </p:cNvPr>
          <p:cNvSpPr/>
          <p:nvPr/>
        </p:nvSpPr>
        <p:spPr>
          <a:xfrm flipH="1">
            <a:off x="-2076" y="1"/>
            <a:ext cx="12194076" cy="238837"/>
          </a:xfrm>
          <a:prstGeom prst="rect">
            <a:avLst/>
          </a:prstGeom>
          <a:solidFill>
            <a:srgbClr val="00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96;p14">
            <a:extLst>
              <a:ext uri="{FF2B5EF4-FFF2-40B4-BE49-F238E27FC236}">
                <a16:creationId xmlns:a16="http://schemas.microsoft.com/office/drawing/2014/main" id="{C513F8E4-18D1-9FAB-7F69-723391C79583}"/>
              </a:ext>
            </a:extLst>
          </p:cNvPr>
          <p:cNvSpPr txBox="1">
            <a:spLocks noGrp="1"/>
          </p:cNvSpPr>
          <p:nvPr>
            <p:ph type="title"/>
          </p:nvPr>
        </p:nvSpPr>
        <p:spPr>
          <a:xfrm>
            <a:off x="402772" y="369160"/>
            <a:ext cx="9424956" cy="304607"/>
          </a:xfrm>
          <a:prstGeom prst="rect">
            <a:avLst/>
          </a:prstGeom>
          <a:noFill/>
          <a:ln>
            <a:noFill/>
          </a:ln>
        </p:spPr>
        <p:txBody>
          <a:bodyPr spcFirstLastPara="1" wrap="square" lIns="91425" tIns="45700" rIns="91425" bIns="0" anchor="ctr" anchorCtr="0">
            <a:noAutofit/>
          </a:bodyPr>
          <a:lstStyle/>
          <a:p>
            <a:pPr marL="0" lvl="0" indent="0" rtl="0">
              <a:lnSpc>
                <a:spcPct val="100000"/>
              </a:lnSpc>
              <a:spcBef>
                <a:spcPts val="0"/>
              </a:spcBef>
              <a:spcAft>
                <a:spcPts val="0"/>
              </a:spcAft>
              <a:buClr>
                <a:srgbClr val="5C2C81"/>
              </a:buClr>
              <a:buSzPts val="8000"/>
              <a:buFont typeface="Libre Franklin Medium"/>
              <a:buNone/>
            </a:pPr>
            <a:r>
              <a:rPr lang="en-US" sz="3000" dirty="0">
                <a:solidFill>
                  <a:srgbClr val="005A97"/>
                </a:solidFill>
                <a:latin typeface="Avenir LT Pro 65 Medium" panose="020B0603020203020204" pitchFamily="34" charset="0"/>
                <a:ea typeface="Franklin Gothic"/>
                <a:cs typeface="Franklin Gothic"/>
                <a:sym typeface="Franklin Gothic"/>
              </a:rPr>
              <a:t>Ensuring Your QHP Documentation is Acceptable</a:t>
            </a:r>
          </a:p>
        </p:txBody>
      </p:sp>
      <p:grpSp>
        <p:nvGrpSpPr>
          <p:cNvPr id="20" name="Group 19">
            <a:extLst>
              <a:ext uri="{FF2B5EF4-FFF2-40B4-BE49-F238E27FC236}">
                <a16:creationId xmlns:a16="http://schemas.microsoft.com/office/drawing/2014/main" id="{C9B036A1-C370-EBA8-E8F0-45F6534ED4A6}"/>
              </a:ext>
            </a:extLst>
          </p:cNvPr>
          <p:cNvGrpSpPr/>
          <p:nvPr/>
        </p:nvGrpSpPr>
        <p:grpSpPr>
          <a:xfrm>
            <a:off x="523582" y="3688527"/>
            <a:ext cx="3195358" cy="45719"/>
            <a:chOff x="523582" y="3303520"/>
            <a:chExt cx="3195358" cy="45719"/>
          </a:xfrm>
        </p:grpSpPr>
        <p:sp>
          <p:nvSpPr>
            <p:cNvPr id="21" name="Rectangle 20">
              <a:extLst>
                <a:ext uri="{FF2B5EF4-FFF2-40B4-BE49-F238E27FC236}">
                  <a16:creationId xmlns:a16="http://schemas.microsoft.com/office/drawing/2014/main" id="{35D9BEA8-9549-14E7-1325-67C3DF949610}"/>
                </a:ext>
              </a:extLst>
            </p:cNvPr>
            <p:cNvSpPr/>
            <p:nvPr/>
          </p:nvSpPr>
          <p:spPr>
            <a:xfrm flipH="1" flipV="1">
              <a:off x="1916449" y="3303520"/>
              <a:ext cx="180249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ectangle 21">
              <a:extLst>
                <a:ext uri="{FF2B5EF4-FFF2-40B4-BE49-F238E27FC236}">
                  <a16:creationId xmlns:a16="http://schemas.microsoft.com/office/drawing/2014/main" id="{457B4B2D-3E71-9EA9-D26E-A3119A5EC082}"/>
                </a:ext>
              </a:extLst>
            </p:cNvPr>
            <p:cNvSpPr/>
            <p:nvPr/>
          </p:nvSpPr>
          <p:spPr>
            <a:xfrm flipH="1" flipV="1">
              <a:off x="523582" y="3303520"/>
              <a:ext cx="1802491" cy="45719"/>
            </a:xfrm>
            <a:prstGeom prst="rect">
              <a:avLst/>
            </a:prstGeom>
            <a:solidFill>
              <a:srgbClr val="00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 name="Group 1">
            <a:extLst>
              <a:ext uri="{FF2B5EF4-FFF2-40B4-BE49-F238E27FC236}">
                <a16:creationId xmlns:a16="http://schemas.microsoft.com/office/drawing/2014/main" id="{48B68796-3120-92BD-57BD-86066946FA8C}"/>
              </a:ext>
            </a:extLst>
          </p:cNvPr>
          <p:cNvGrpSpPr/>
          <p:nvPr/>
        </p:nvGrpSpPr>
        <p:grpSpPr>
          <a:xfrm>
            <a:off x="9731022" y="86076"/>
            <a:ext cx="2044842" cy="845309"/>
            <a:chOff x="9731022" y="86076"/>
            <a:chExt cx="2044842" cy="845309"/>
          </a:xfrm>
        </p:grpSpPr>
        <p:sp>
          <p:nvSpPr>
            <p:cNvPr id="4" name="Rectangle 3">
              <a:extLst>
                <a:ext uri="{FF2B5EF4-FFF2-40B4-BE49-F238E27FC236}">
                  <a16:creationId xmlns:a16="http://schemas.microsoft.com/office/drawing/2014/main" id="{5929E6FF-47B9-A0BE-C5F9-BB86E0C646CD}"/>
                </a:ext>
              </a:extLst>
            </p:cNvPr>
            <p:cNvSpPr/>
            <p:nvPr/>
          </p:nvSpPr>
          <p:spPr>
            <a:xfrm>
              <a:off x="9731022" y="86077"/>
              <a:ext cx="2044842" cy="845308"/>
            </a:xfrm>
            <a:prstGeom prst="rect">
              <a:avLst/>
            </a:prstGeom>
            <a:solidFill>
              <a:srgbClr val="005A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E4D61704-BD13-0202-35CF-190B5844F2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96273" y="86076"/>
              <a:ext cx="1914339" cy="815367"/>
            </a:xfrm>
            <a:prstGeom prst="rect">
              <a:avLst/>
            </a:prstGeom>
          </p:spPr>
        </p:pic>
      </p:grpSp>
    </p:spTree>
    <p:extLst>
      <p:ext uri="{BB962C8B-B14F-4D97-AF65-F5344CB8AC3E}">
        <p14:creationId xmlns:p14="http://schemas.microsoft.com/office/powerpoint/2010/main" val="27633321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7" name="Rectangle 6">
            <a:extLst>
              <a:ext uri="{FF2B5EF4-FFF2-40B4-BE49-F238E27FC236}">
                <a16:creationId xmlns:a16="http://schemas.microsoft.com/office/drawing/2014/main" id="{01B93A35-820A-E2D9-529C-A11261AD202D}"/>
              </a:ext>
            </a:extLst>
          </p:cNvPr>
          <p:cNvSpPr/>
          <p:nvPr/>
        </p:nvSpPr>
        <p:spPr>
          <a:xfrm>
            <a:off x="4942114" y="1174044"/>
            <a:ext cx="7249886" cy="568395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C502D65-B3E1-B127-CC37-EDCEBB734ECA}"/>
              </a:ext>
            </a:extLst>
          </p:cNvPr>
          <p:cNvSpPr/>
          <p:nvPr/>
        </p:nvSpPr>
        <p:spPr>
          <a:xfrm>
            <a:off x="0" y="2083208"/>
            <a:ext cx="4366161" cy="368546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Google Shape;97;p14"/>
          <p:cNvSpPr txBox="1"/>
          <p:nvPr/>
        </p:nvSpPr>
        <p:spPr>
          <a:xfrm>
            <a:off x="402772" y="2078365"/>
            <a:ext cx="3963389" cy="36951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1200"/>
              </a:spcAft>
              <a:buNone/>
            </a:pPr>
            <a:r>
              <a:rPr lang="en-US" sz="3400" b="1" dirty="0">
                <a:solidFill>
                  <a:srgbClr val="005A97"/>
                </a:solidFill>
                <a:latin typeface="Avenir LT Pro 65 Medium" panose="020B0603020203020204" pitchFamily="34" charset="0"/>
                <a:ea typeface="Franklin Gothic"/>
                <a:cs typeface="Franklin Gothic"/>
                <a:sym typeface="Franklin Gothic"/>
              </a:rPr>
              <a:t>Reimbursement Receipts</a:t>
            </a:r>
          </a:p>
          <a:p>
            <a:pPr marL="0" lvl="0" indent="0" algn="l" rtl="0">
              <a:spcBef>
                <a:spcPts val="0"/>
              </a:spcBef>
              <a:spcAft>
                <a:spcPts val="1200"/>
              </a:spcAft>
              <a:buNone/>
            </a:pPr>
            <a:r>
              <a:rPr lang="en-US" sz="2400" b="1" dirty="0">
                <a:solidFill>
                  <a:srgbClr val="74388B"/>
                </a:solidFill>
                <a:latin typeface="Avenir LT Pro 65 Medium" panose="020B0603020203020204" pitchFamily="34" charset="0"/>
                <a:ea typeface="Franklin Gothic"/>
                <a:cs typeface="Franklin Gothic"/>
                <a:sym typeface="Franklin Gothic"/>
              </a:rPr>
              <a:t>Acceptable</a:t>
            </a:r>
          </a:p>
          <a:p>
            <a:pPr marL="285750" lvl="0" indent="-285750" algn="l" rtl="0">
              <a:spcBef>
                <a:spcPts val="0"/>
              </a:spcBef>
              <a:spcAft>
                <a:spcPts val="0"/>
              </a:spcAft>
              <a:buFont typeface="Arial" panose="020B0604020202020204" pitchFamily="34" charset="0"/>
              <a:buChar char="•"/>
            </a:pPr>
            <a:r>
              <a:rPr lang="en-US" sz="1600" dirty="0">
                <a:solidFill>
                  <a:schemeClr val="tx1">
                    <a:lumMod val="75000"/>
                    <a:lumOff val="25000"/>
                  </a:schemeClr>
                </a:solidFill>
                <a:latin typeface="Avenir LT Pro 65 Medium" panose="020B0603020203020204" pitchFamily="34" charset="0"/>
                <a:ea typeface="Franklin Gothic"/>
                <a:cs typeface="Franklin Gothic" panose="020B0604020202020204" charset="0"/>
                <a:sym typeface="Franklin Gothic"/>
              </a:rPr>
              <a:t>Documentation shows Name of Member, Date of Service, shows </a:t>
            </a:r>
            <a:br>
              <a:rPr lang="en-US" sz="1600" dirty="0">
                <a:solidFill>
                  <a:schemeClr val="tx1">
                    <a:lumMod val="75000"/>
                    <a:lumOff val="25000"/>
                  </a:schemeClr>
                </a:solidFill>
                <a:latin typeface="Avenir LT Pro 65 Medium" panose="020B0603020203020204" pitchFamily="34" charset="0"/>
                <a:ea typeface="Franklin Gothic"/>
                <a:cs typeface="Franklin Gothic" panose="020B0604020202020204" charset="0"/>
                <a:sym typeface="Franklin Gothic"/>
              </a:rPr>
            </a:br>
            <a:r>
              <a:rPr lang="en-US" sz="1600" dirty="0">
                <a:solidFill>
                  <a:schemeClr val="tx1">
                    <a:lumMod val="75000"/>
                    <a:lumOff val="25000"/>
                  </a:schemeClr>
                </a:solidFill>
                <a:latin typeface="Avenir LT Pro 65 Medium" panose="020B0603020203020204" pitchFamily="34" charset="0"/>
                <a:ea typeface="Franklin Gothic"/>
                <a:cs typeface="Franklin Gothic" panose="020B0604020202020204" charset="0"/>
                <a:sym typeface="Franklin Gothic"/>
              </a:rPr>
              <a:t>what services were paid for (office visit and labs), and shows what </a:t>
            </a:r>
            <a:br>
              <a:rPr lang="en-US" sz="1600" dirty="0">
                <a:solidFill>
                  <a:schemeClr val="tx1">
                    <a:lumMod val="75000"/>
                    <a:lumOff val="25000"/>
                  </a:schemeClr>
                </a:solidFill>
                <a:latin typeface="Avenir LT Pro 65 Medium" panose="020B0603020203020204" pitchFamily="34" charset="0"/>
                <a:ea typeface="Franklin Gothic"/>
                <a:cs typeface="Franklin Gothic" panose="020B0604020202020204" charset="0"/>
                <a:sym typeface="Franklin Gothic"/>
              </a:rPr>
            </a:br>
            <a:r>
              <a:rPr lang="en-US" sz="1600" dirty="0">
                <a:solidFill>
                  <a:schemeClr val="tx1">
                    <a:lumMod val="75000"/>
                    <a:lumOff val="25000"/>
                  </a:schemeClr>
                </a:solidFill>
                <a:latin typeface="Avenir LT Pro 65 Medium" panose="020B0603020203020204" pitchFamily="34" charset="0"/>
                <a:ea typeface="Franklin Gothic"/>
                <a:cs typeface="Franklin Gothic" panose="020B0604020202020204" charset="0"/>
                <a:sym typeface="Franklin Gothic"/>
              </a:rPr>
              <a:t>the patient/member monetary responsibility is (amount we will reimburse).</a:t>
            </a:r>
          </a:p>
        </p:txBody>
      </p:sp>
      <p:pic>
        <p:nvPicPr>
          <p:cNvPr id="4" name="Picture 3">
            <a:extLst>
              <a:ext uri="{FF2B5EF4-FFF2-40B4-BE49-F238E27FC236}">
                <a16:creationId xmlns:a16="http://schemas.microsoft.com/office/drawing/2014/main" id="{D3B997C9-E6F8-2D59-0790-2910877B6716}"/>
              </a:ext>
            </a:extLst>
          </p:cNvPr>
          <p:cNvPicPr>
            <a:picLocks noChangeAspect="1"/>
          </p:cNvPicPr>
          <p:nvPr/>
        </p:nvPicPr>
        <p:blipFill rotWithShape="1">
          <a:blip r:embed="rId3"/>
          <a:srcRect t="-2202" b="-2589"/>
          <a:stretch/>
        </p:blipFill>
        <p:spPr>
          <a:xfrm>
            <a:off x="5230748" y="1427670"/>
            <a:ext cx="6672619" cy="4996542"/>
          </a:xfrm>
          <a:prstGeom prst="rect">
            <a:avLst/>
          </a:prstGeom>
          <a:solidFill>
            <a:schemeClr val="bg1"/>
          </a:solidFill>
        </p:spPr>
      </p:pic>
      <p:sp>
        <p:nvSpPr>
          <p:cNvPr id="11" name="Rectangle 10">
            <a:extLst>
              <a:ext uri="{FF2B5EF4-FFF2-40B4-BE49-F238E27FC236}">
                <a16:creationId xmlns:a16="http://schemas.microsoft.com/office/drawing/2014/main" id="{1265259C-E93D-56C5-D949-A114405F4745}"/>
              </a:ext>
            </a:extLst>
          </p:cNvPr>
          <p:cNvSpPr/>
          <p:nvPr/>
        </p:nvSpPr>
        <p:spPr>
          <a:xfrm flipH="1">
            <a:off x="-2076" y="0"/>
            <a:ext cx="12194076" cy="238837"/>
          </a:xfrm>
          <a:prstGeom prst="rect">
            <a:avLst/>
          </a:prstGeom>
          <a:solidFill>
            <a:srgbClr val="00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96;p14">
            <a:extLst>
              <a:ext uri="{FF2B5EF4-FFF2-40B4-BE49-F238E27FC236}">
                <a16:creationId xmlns:a16="http://schemas.microsoft.com/office/drawing/2014/main" id="{09B7F3B0-98E2-59DF-A961-4E6CB736B5A0}"/>
              </a:ext>
            </a:extLst>
          </p:cNvPr>
          <p:cNvSpPr txBox="1">
            <a:spLocks noGrp="1"/>
          </p:cNvSpPr>
          <p:nvPr>
            <p:ph type="title"/>
          </p:nvPr>
        </p:nvSpPr>
        <p:spPr>
          <a:xfrm>
            <a:off x="402772" y="369160"/>
            <a:ext cx="9424956" cy="304607"/>
          </a:xfrm>
          <a:prstGeom prst="rect">
            <a:avLst/>
          </a:prstGeom>
          <a:noFill/>
          <a:ln>
            <a:noFill/>
          </a:ln>
        </p:spPr>
        <p:txBody>
          <a:bodyPr spcFirstLastPara="1" wrap="square" lIns="91425" tIns="45700" rIns="91425" bIns="0" anchor="ctr" anchorCtr="0">
            <a:noAutofit/>
          </a:bodyPr>
          <a:lstStyle/>
          <a:p>
            <a:pPr marL="0" lvl="0" indent="0" rtl="0">
              <a:lnSpc>
                <a:spcPct val="100000"/>
              </a:lnSpc>
              <a:spcBef>
                <a:spcPts val="0"/>
              </a:spcBef>
              <a:spcAft>
                <a:spcPts val="0"/>
              </a:spcAft>
              <a:buClr>
                <a:srgbClr val="5C2C81"/>
              </a:buClr>
              <a:buSzPts val="8000"/>
              <a:buFont typeface="Libre Franklin Medium"/>
              <a:buNone/>
            </a:pPr>
            <a:r>
              <a:rPr lang="en-US" sz="3000" dirty="0">
                <a:solidFill>
                  <a:srgbClr val="005A97"/>
                </a:solidFill>
                <a:latin typeface="Avenir LT Pro 65 Medium" panose="020B0603020203020204" pitchFamily="34" charset="0"/>
                <a:ea typeface="Franklin Gothic"/>
                <a:cs typeface="Franklin Gothic"/>
                <a:sym typeface="Franklin Gothic"/>
              </a:rPr>
              <a:t>Ensuring Your QHP Documentation is Acceptable</a:t>
            </a:r>
          </a:p>
        </p:txBody>
      </p:sp>
      <p:grpSp>
        <p:nvGrpSpPr>
          <p:cNvPr id="23" name="Group 22">
            <a:extLst>
              <a:ext uri="{FF2B5EF4-FFF2-40B4-BE49-F238E27FC236}">
                <a16:creationId xmlns:a16="http://schemas.microsoft.com/office/drawing/2014/main" id="{E76C3E43-FAD9-BF44-24CC-7DFE48D20FAF}"/>
              </a:ext>
            </a:extLst>
          </p:cNvPr>
          <p:cNvGrpSpPr/>
          <p:nvPr/>
        </p:nvGrpSpPr>
        <p:grpSpPr>
          <a:xfrm>
            <a:off x="523582" y="3303520"/>
            <a:ext cx="3195358" cy="45719"/>
            <a:chOff x="523582" y="3303520"/>
            <a:chExt cx="3195358" cy="45719"/>
          </a:xfrm>
        </p:grpSpPr>
        <p:sp>
          <p:nvSpPr>
            <p:cNvPr id="21" name="Rectangle 20">
              <a:extLst>
                <a:ext uri="{FF2B5EF4-FFF2-40B4-BE49-F238E27FC236}">
                  <a16:creationId xmlns:a16="http://schemas.microsoft.com/office/drawing/2014/main" id="{34E20797-6BEE-14F0-74FA-F4AE8E6328D6}"/>
                </a:ext>
              </a:extLst>
            </p:cNvPr>
            <p:cNvSpPr/>
            <p:nvPr/>
          </p:nvSpPr>
          <p:spPr>
            <a:xfrm flipH="1" flipV="1">
              <a:off x="1916449" y="3303520"/>
              <a:ext cx="180249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ectangle 21">
              <a:extLst>
                <a:ext uri="{FF2B5EF4-FFF2-40B4-BE49-F238E27FC236}">
                  <a16:creationId xmlns:a16="http://schemas.microsoft.com/office/drawing/2014/main" id="{AD622D97-99CF-F8C7-756D-3B382961704A}"/>
                </a:ext>
              </a:extLst>
            </p:cNvPr>
            <p:cNvSpPr/>
            <p:nvPr/>
          </p:nvSpPr>
          <p:spPr>
            <a:xfrm flipH="1" flipV="1">
              <a:off x="523582" y="3303520"/>
              <a:ext cx="1802491" cy="45719"/>
            </a:xfrm>
            <a:prstGeom prst="rect">
              <a:avLst/>
            </a:prstGeom>
            <a:solidFill>
              <a:srgbClr val="00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 name="Group 1">
            <a:extLst>
              <a:ext uri="{FF2B5EF4-FFF2-40B4-BE49-F238E27FC236}">
                <a16:creationId xmlns:a16="http://schemas.microsoft.com/office/drawing/2014/main" id="{C102CDA4-5DDC-1321-A448-BC7C52AE2C74}"/>
              </a:ext>
            </a:extLst>
          </p:cNvPr>
          <p:cNvGrpSpPr/>
          <p:nvPr/>
        </p:nvGrpSpPr>
        <p:grpSpPr>
          <a:xfrm>
            <a:off x="9731022" y="86076"/>
            <a:ext cx="2044842" cy="845309"/>
            <a:chOff x="9731022" y="86076"/>
            <a:chExt cx="2044842" cy="845309"/>
          </a:xfrm>
        </p:grpSpPr>
        <p:sp>
          <p:nvSpPr>
            <p:cNvPr id="3" name="Rectangle 2">
              <a:extLst>
                <a:ext uri="{FF2B5EF4-FFF2-40B4-BE49-F238E27FC236}">
                  <a16:creationId xmlns:a16="http://schemas.microsoft.com/office/drawing/2014/main" id="{355A1D94-8C5F-9B61-E730-AF703ADAFA63}"/>
                </a:ext>
              </a:extLst>
            </p:cNvPr>
            <p:cNvSpPr/>
            <p:nvPr/>
          </p:nvSpPr>
          <p:spPr>
            <a:xfrm>
              <a:off x="9731022" y="86077"/>
              <a:ext cx="2044842" cy="845308"/>
            </a:xfrm>
            <a:prstGeom prst="rect">
              <a:avLst/>
            </a:prstGeom>
            <a:solidFill>
              <a:srgbClr val="005A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584C837E-7747-BE4C-28F9-0F45D0A003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96273" y="86076"/>
              <a:ext cx="1914339" cy="815367"/>
            </a:xfrm>
            <a:prstGeom prst="rect">
              <a:avLst/>
            </a:prstGeom>
          </p:spPr>
        </p:pic>
      </p:grpSp>
    </p:spTree>
    <p:extLst>
      <p:ext uri="{BB962C8B-B14F-4D97-AF65-F5344CB8AC3E}">
        <p14:creationId xmlns:p14="http://schemas.microsoft.com/office/powerpoint/2010/main" val="235215274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7" name="Rectangle 6">
            <a:extLst>
              <a:ext uri="{FF2B5EF4-FFF2-40B4-BE49-F238E27FC236}">
                <a16:creationId xmlns:a16="http://schemas.microsoft.com/office/drawing/2014/main" id="{4E015E68-4F16-4AEB-D0A9-CC141AD58480}"/>
              </a:ext>
            </a:extLst>
          </p:cNvPr>
          <p:cNvSpPr/>
          <p:nvPr/>
        </p:nvSpPr>
        <p:spPr>
          <a:xfrm>
            <a:off x="4942114" y="1174044"/>
            <a:ext cx="7249886" cy="568395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C502D65-B3E1-B127-CC37-EDCEBB734ECA}"/>
              </a:ext>
            </a:extLst>
          </p:cNvPr>
          <p:cNvSpPr/>
          <p:nvPr/>
        </p:nvSpPr>
        <p:spPr>
          <a:xfrm>
            <a:off x="0" y="2268584"/>
            <a:ext cx="4366161" cy="375514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Google Shape;97;p14"/>
          <p:cNvSpPr txBox="1"/>
          <p:nvPr/>
        </p:nvSpPr>
        <p:spPr>
          <a:xfrm>
            <a:off x="402772" y="2264229"/>
            <a:ext cx="3963389" cy="375514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1200"/>
              </a:spcAft>
              <a:buNone/>
            </a:pPr>
            <a:r>
              <a:rPr lang="en-US" sz="3400" b="1" dirty="0">
                <a:solidFill>
                  <a:srgbClr val="005A97"/>
                </a:solidFill>
                <a:latin typeface="Avenir LT Pro 65 Medium" panose="020B0603020203020204" pitchFamily="34" charset="0"/>
                <a:ea typeface="Franklin Gothic"/>
                <a:cs typeface="Franklin Gothic"/>
                <a:sym typeface="Franklin Gothic"/>
              </a:rPr>
              <a:t>Reimbursement Receipts</a:t>
            </a:r>
          </a:p>
          <a:p>
            <a:pPr marL="0" lvl="0" indent="0" algn="l" rtl="0">
              <a:spcBef>
                <a:spcPts val="0"/>
              </a:spcBef>
              <a:spcAft>
                <a:spcPts val="1200"/>
              </a:spcAft>
              <a:buNone/>
            </a:pPr>
            <a:r>
              <a:rPr lang="en-US" sz="2400" b="1" dirty="0">
                <a:solidFill>
                  <a:srgbClr val="74388B"/>
                </a:solidFill>
                <a:latin typeface="Avenir LT Pro 65 Medium" panose="020B0603020203020204" pitchFamily="34" charset="0"/>
                <a:ea typeface="Franklin Gothic"/>
                <a:cs typeface="Franklin Gothic"/>
                <a:sym typeface="Franklin Gothic"/>
              </a:rPr>
              <a:t>Unacceptable</a:t>
            </a:r>
            <a:r>
              <a:rPr lang="en-US" sz="2400" b="1" dirty="0">
                <a:solidFill>
                  <a:srgbClr val="006891"/>
                </a:solidFill>
                <a:latin typeface="Avenir LT Pro 65 Medium" panose="020B0603020203020204" pitchFamily="34" charset="0"/>
                <a:ea typeface="Franklin Gothic"/>
                <a:cs typeface="Franklin Gothic"/>
                <a:sym typeface="Franklin Gothic"/>
              </a:rPr>
              <a:t> </a:t>
            </a:r>
          </a:p>
          <a:p>
            <a:pPr marL="0" lvl="0" indent="0" algn="l" rtl="0">
              <a:spcBef>
                <a:spcPts val="0"/>
              </a:spcBef>
              <a:spcAft>
                <a:spcPts val="1200"/>
              </a:spcAft>
              <a:buNone/>
            </a:pPr>
            <a:r>
              <a:rPr lang="en-US" sz="1600" dirty="0">
                <a:solidFill>
                  <a:schemeClr val="tx1">
                    <a:lumMod val="75000"/>
                    <a:lumOff val="25000"/>
                  </a:schemeClr>
                </a:solidFill>
                <a:latin typeface="Avenir LT Pro 65 Medium" panose="020B0603020203020204" pitchFamily="34" charset="0"/>
                <a:ea typeface="Franklin Gothic"/>
                <a:cs typeface="Franklin Gothic" panose="020B0604020202020204" charset="0"/>
                <a:sym typeface="Franklin Gothic"/>
              </a:rPr>
              <a:t>This is not acceptable. We do not have a date of service, information on what this total applies to (copay, Rx, deductible, etc.) and we cannot verify who these charges are for (bill is in spouse name, unable to verify if charges are for an enrolled member on the MERP).</a:t>
            </a:r>
          </a:p>
        </p:txBody>
      </p:sp>
      <p:pic>
        <p:nvPicPr>
          <p:cNvPr id="4" name="Picture 3">
            <a:extLst>
              <a:ext uri="{FF2B5EF4-FFF2-40B4-BE49-F238E27FC236}">
                <a16:creationId xmlns:a16="http://schemas.microsoft.com/office/drawing/2014/main" id="{2EA071A6-E187-E5C3-641A-496470934631}"/>
              </a:ext>
            </a:extLst>
          </p:cNvPr>
          <p:cNvPicPr>
            <a:picLocks noChangeAspect="1"/>
          </p:cNvPicPr>
          <p:nvPr/>
        </p:nvPicPr>
        <p:blipFill>
          <a:blip r:embed="rId3"/>
          <a:srcRect b="1291"/>
          <a:stretch>
            <a:fillRect/>
          </a:stretch>
        </p:blipFill>
        <p:spPr>
          <a:xfrm>
            <a:off x="6450966" y="1431662"/>
            <a:ext cx="4232182" cy="5426337"/>
          </a:xfrm>
          <a:prstGeom prst="rect">
            <a:avLst/>
          </a:prstGeom>
        </p:spPr>
      </p:pic>
      <p:sp>
        <p:nvSpPr>
          <p:cNvPr id="13" name="Rectangle 12">
            <a:extLst>
              <a:ext uri="{FF2B5EF4-FFF2-40B4-BE49-F238E27FC236}">
                <a16:creationId xmlns:a16="http://schemas.microsoft.com/office/drawing/2014/main" id="{425C7CE4-9573-FFFC-7243-C264F837FE0C}"/>
              </a:ext>
            </a:extLst>
          </p:cNvPr>
          <p:cNvSpPr/>
          <p:nvPr/>
        </p:nvSpPr>
        <p:spPr>
          <a:xfrm flipH="1">
            <a:off x="-2076" y="1"/>
            <a:ext cx="12194076" cy="238837"/>
          </a:xfrm>
          <a:prstGeom prst="rect">
            <a:avLst/>
          </a:prstGeom>
          <a:solidFill>
            <a:srgbClr val="00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96;p14">
            <a:extLst>
              <a:ext uri="{FF2B5EF4-FFF2-40B4-BE49-F238E27FC236}">
                <a16:creationId xmlns:a16="http://schemas.microsoft.com/office/drawing/2014/main" id="{706E891A-A12C-B0F8-DD1D-9739F2B30B4C}"/>
              </a:ext>
            </a:extLst>
          </p:cNvPr>
          <p:cNvSpPr txBox="1">
            <a:spLocks/>
          </p:cNvSpPr>
          <p:nvPr/>
        </p:nvSpPr>
        <p:spPr>
          <a:xfrm>
            <a:off x="402772" y="369160"/>
            <a:ext cx="9424956" cy="304607"/>
          </a:xfrm>
          <a:prstGeom prst="rect">
            <a:avLst/>
          </a:prstGeom>
          <a:noFill/>
          <a:ln>
            <a:noFill/>
          </a:ln>
        </p:spPr>
        <p:txBody>
          <a:bodyPr spcFirstLastPara="1" wrap="square" lIns="91425" tIns="45700" rIns="91425"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5C2C81"/>
              </a:buClr>
              <a:buSzPts val="8000"/>
              <a:buFont typeface="Libre Franklin Medium"/>
              <a:buNone/>
            </a:pPr>
            <a:r>
              <a:rPr lang="en-US" sz="3000" dirty="0">
                <a:solidFill>
                  <a:srgbClr val="005A97"/>
                </a:solidFill>
                <a:latin typeface="Avenir LT Pro 65 Medium" panose="020B0603020203020204" pitchFamily="34" charset="0"/>
                <a:ea typeface="Franklin Gothic"/>
                <a:cs typeface="Franklin Gothic"/>
                <a:sym typeface="Franklin Gothic"/>
              </a:rPr>
              <a:t>Ensuring Your QHP Documentation is Acceptable</a:t>
            </a:r>
          </a:p>
        </p:txBody>
      </p:sp>
      <p:grpSp>
        <p:nvGrpSpPr>
          <p:cNvPr id="22" name="Group 21">
            <a:extLst>
              <a:ext uri="{FF2B5EF4-FFF2-40B4-BE49-F238E27FC236}">
                <a16:creationId xmlns:a16="http://schemas.microsoft.com/office/drawing/2014/main" id="{C6C688E1-B829-71CA-283A-E68FE6856759}"/>
              </a:ext>
            </a:extLst>
          </p:cNvPr>
          <p:cNvGrpSpPr/>
          <p:nvPr/>
        </p:nvGrpSpPr>
        <p:grpSpPr>
          <a:xfrm>
            <a:off x="523582" y="3465077"/>
            <a:ext cx="3195358" cy="45719"/>
            <a:chOff x="523582" y="3303520"/>
            <a:chExt cx="3195358" cy="45719"/>
          </a:xfrm>
        </p:grpSpPr>
        <p:sp>
          <p:nvSpPr>
            <p:cNvPr id="23" name="Rectangle 22">
              <a:extLst>
                <a:ext uri="{FF2B5EF4-FFF2-40B4-BE49-F238E27FC236}">
                  <a16:creationId xmlns:a16="http://schemas.microsoft.com/office/drawing/2014/main" id="{CF3270C9-6A9B-039A-B26C-BCAD7A5F592C}"/>
                </a:ext>
              </a:extLst>
            </p:cNvPr>
            <p:cNvSpPr/>
            <p:nvPr/>
          </p:nvSpPr>
          <p:spPr>
            <a:xfrm flipH="1" flipV="1">
              <a:off x="1916449" y="3303520"/>
              <a:ext cx="180249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ectangle 23">
              <a:extLst>
                <a:ext uri="{FF2B5EF4-FFF2-40B4-BE49-F238E27FC236}">
                  <a16:creationId xmlns:a16="http://schemas.microsoft.com/office/drawing/2014/main" id="{BF9A32BB-E1AE-CF5F-B90A-640F6492F49B}"/>
                </a:ext>
              </a:extLst>
            </p:cNvPr>
            <p:cNvSpPr/>
            <p:nvPr/>
          </p:nvSpPr>
          <p:spPr>
            <a:xfrm flipH="1" flipV="1">
              <a:off x="523582" y="3303520"/>
              <a:ext cx="1802491" cy="45719"/>
            </a:xfrm>
            <a:prstGeom prst="rect">
              <a:avLst/>
            </a:prstGeom>
            <a:solidFill>
              <a:srgbClr val="00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 name="Group 1">
            <a:extLst>
              <a:ext uri="{FF2B5EF4-FFF2-40B4-BE49-F238E27FC236}">
                <a16:creationId xmlns:a16="http://schemas.microsoft.com/office/drawing/2014/main" id="{CD53AD34-81F3-8975-248E-D828983B604A}"/>
              </a:ext>
            </a:extLst>
          </p:cNvPr>
          <p:cNvGrpSpPr/>
          <p:nvPr/>
        </p:nvGrpSpPr>
        <p:grpSpPr>
          <a:xfrm>
            <a:off x="9731022" y="86076"/>
            <a:ext cx="2044842" cy="845309"/>
            <a:chOff x="9731022" y="86076"/>
            <a:chExt cx="2044842" cy="845309"/>
          </a:xfrm>
        </p:grpSpPr>
        <p:sp>
          <p:nvSpPr>
            <p:cNvPr id="3" name="Rectangle 2">
              <a:extLst>
                <a:ext uri="{FF2B5EF4-FFF2-40B4-BE49-F238E27FC236}">
                  <a16:creationId xmlns:a16="http://schemas.microsoft.com/office/drawing/2014/main" id="{2C182114-784C-239D-3869-0A9E393B6B33}"/>
                </a:ext>
              </a:extLst>
            </p:cNvPr>
            <p:cNvSpPr/>
            <p:nvPr/>
          </p:nvSpPr>
          <p:spPr>
            <a:xfrm>
              <a:off x="9731022" y="86077"/>
              <a:ext cx="2044842" cy="845308"/>
            </a:xfrm>
            <a:prstGeom prst="rect">
              <a:avLst/>
            </a:prstGeom>
            <a:solidFill>
              <a:srgbClr val="005A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62789AE6-DCED-EC7C-AA47-1DA3E53907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96273" y="86076"/>
              <a:ext cx="1914339" cy="815367"/>
            </a:xfrm>
            <a:prstGeom prst="rect">
              <a:avLst/>
            </a:prstGeom>
          </p:spPr>
        </p:pic>
      </p:grpSp>
    </p:spTree>
    <p:extLst>
      <p:ext uri="{BB962C8B-B14F-4D97-AF65-F5344CB8AC3E}">
        <p14:creationId xmlns:p14="http://schemas.microsoft.com/office/powerpoint/2010/main" val="163324877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7" name="Rectangle 6">
            <a:extLst>
              <a:ext uri="{FF2B5EF4-FFF2-40B4-BE49-F238E27FC236}">
                <a16:creationId xmlns:a16="http://schemas.microsoft.com/office/drawing/2014/main" id="{0107133B-799E-D5FC-BC2F-81FCBBCD1D6F}"/>
              </a:ext>
            </a:extLst>
          </p:cNvPr>
          <p:cNvSpPr/>
          <p:nvPr/>
        </p:nvSpPr>
        <p:spPr>
          <a:xfrm>
            <a:off x="4942114" y="1174044"/>
            <a:ext cx="7249886" cy="568395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C502D65-B3E1-B127-CC37-EDCEBB734ECA}"/>
              </a:ext>
            </a:extLst>
          </p:cNvPr>
          <p:cNvSpPr/>
          <p:nvPr/>
        </p:nvSpPr>
        <p:spPr>
          <a:xfrm>
            <a:off x="0" y="2083207"/>
            <a:ext cx="4366161" cy="420153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Google Shape;97;p14"/>
          <p:cNvSpPr txBox="1"/>
          <p:nvPr/>
        </p:nvSpPr>
        <p:spPr>
          <a:xfrm>
            <a:off x="402773" y="2078364"/>
            <a:ext cx="3788228" cy="420153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1200"/>
              </a:spcAft>
              <a:buNone/>
            </a:pPr>
            <a:r>
              <a:rPr lang="en-US" sz="3400" b="1" dirty="0">
                <a:solidFill>
                  <a:srgbClr val="005A97"/>
                </a:solidFill>
                <a:latin typeface="Avenir LT Pro 65 Medium" panose="020B0603020203020204" pitchFamily="34" charset="0"/>
                <a:ea typeface="Franklin Gothic"/>
                <a:cs typeface="Franklin Gothic"/>
                <a:sym typeface="Franklin Gothic"/>
              </a:rPr>
              <a:t>Reimbursement Receipts</a:t>
            </a:r>
          </a:p>
          <a:p>
            <a:pPr marL="0" lvl="0" indent="0" algn="l" rtl="0">
              <a:spcBef>
                <a:spcPts val="0"/>
              </a:spcBef>
              <a:spcAft>
                <a:spcPts val="1200"/>
              </a:spcAft>
              <a:buNone/>
            </a:pPr>
            <a:r>
              <a:rPr lang="en-US" sz="2400" b="1" dirty="0">
                <a:solidFill>
                  <a:srgbClr val="74388B"/>
                </a:solidFill>
                <a:latin typeface="Avenir LT Pro 65 Medium" panose="020B0603020203020204" pitchFamily="34" charset="0"/>
                <a:ea typeface="Franklin Gothic"/>
                <a:cs typeface="Franklin Gothic"/>
                <a:sym typeface="Franklin Gothic"/>
              </a:rPr>
              <a:t>Acceptable</a:t>
            </a:r>
          </a:p>
          <a:p>
            <a:pPr marL="285750" lvl="0" indent="-285750" algn="l" rtl="0">
              <a:spcBef>
                <a:spcPts val="0"/>
              </a:spcBef>
              <a:spcAft>
                <a:spcPts val="0"/>
              </a:spcAft>
              <a:buFont typeface="Arial" panose="020B0604020202020204" pitchFamily="34" charset="0"/>
              <a:buChar char="•"/>
            </a:pPr>
            <a:r>
              <a:rPr lang="en-US" sz="1600" dirty="0">
                <a:solidFill>
                  <a:schemeClr val="tx1">
                    <a:lumMod val="75000"/>
                    <a:lumOff val="25000"/>
                  </a:schemeClr>
                </a:solidFill>
                <a:latin typeface="Avenir LT Pro 65 Medium" panose="020B0603020203020204" pitchFamily="34" charset="0"/>
                <a:ea typeface="Franklin Gothic"/>
                <a:cs typeface="Franklin Gothic" panose="020B0604020202020204" charset="0"/>
                <a:sym typeface="Franklin Gothic"/>
              </a:rPr>
              <a:t>Documentation shows Name of Member, Date of Service, shows what services were paid for (office visit, procedures and labs) and shows what the patient/provider monetary responsibility is (amount we will reimburse) AFTER insurance pays their portion (Covered by Plan).</a:t>
            </a:r>
          </a:p>
        </p:txBody>
      </p:sp>
      <p:pic>
        <p:nvPicPr>
          <p:cNvPr id="3" name="Picture 2">
            <a:extLst>
              <a:ext uri="{FF2B5EF4-FFF2-40B4-BE49-F238E27FC236}">
                <a16:creationId xmlns:a16="http://schemas.microsoft.com/office/drawing/2014/main" id="{DE2EC228-D4E2-D6B9-21A0-33ACD64171E2}"/>
              </a:ext>
            </a:extLst>
          </p:cNvPr>
          <p:cNvPicPr>
            <a:picLocks noChangeAspect="1"/>
          </p:cNvPicPr>
          <p:nvPr/>
        </p:nvPicPr>
        <p:blipFill rotWithShape="1">
          <a:blip r:embed="rId3"/>
          <a:srcRect l="878" t="1681" r="447" b="8642"/>
          <a:stretch/>
        </p:blipFill>
        <p:spPr>
          <a:xfrm>
            <a:off x="5360924" y="1690122"/>
            <a:ext cx="6412266" cy="4471639"/>
          </a:xfrm>
          <a:prstGeom prst="rect">
            <a:avLst/>
          </a:prstGeom>
        </p:spPr>
      </p:pic>
      <p:sp>
        <p:nvSpPr>
          <p:cNvPr id="13" name="Rectangle 12">
            <a:extLst>
              <a:ext uri="{FF2B5EF4-FFF2-40B4-BE49-F238E27FC236}">
                <a16:creationId xmlns:a16="http://schemas.microsoft.com/office/drawing/2014/main" id="{EEE9249E-BCFE-F348-F63B-2AA3D75EC764}"/>
              </a:ext>
            </a:extLst>
          </p:cNvPr>
          <p:cNvSpPr/>
          <p:nvPr/>
        </p:nvSpPr>
        <p:spPr>
          <a:xfrm flipH="1">
            <a:off x="-2076" y="1"/>
            <a:ext cx="12194076" cy="238837"/>
          </a:xfrm>
          <a:prstGeom prst="rect">
            <a:avLst/>
          </a:prstGeom>
          <a:solidFill>
            <a:srgbClr val="00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96;p14">
            <a:extLst>
              <a:ext uri="{FF2B5EF4-FFF2-40B4-BE49-F238E27FC236}">
                <a16:creationId xmlns:a16="http://schemas.microsoft.com/office/drawing/2014/main" id="{17056890-5CC8-AC7B-2F68-FE5B4120D180}"/>
              </a:ext>
            </a:extLst>
          </p:cNvPr>
          <p:cNvSpPr txBox="1">
            <a:spLocks/>
          </p:cNvSpPr>
          <p:nvPr/>
        </p:nvSpPr>
        <p:spPr>
          <a:xfrm>
            <a:off x="402772" y="369160"/>
            <a:ext cx="9424956" cy="304607"/>
          </a:xfrm>
          <a:prstGeom prst="rect">
            <a:avLst/>
          </a:prstGeom>
          <a:noFill/>
          <a:ln>
            <a:noFill/>
          </a:ln>
        </p:spPr>
        <p:txBody>
          <a:bodyPr spcFirstLastPara="1" wrap="square" lIns="91425" tIns="45700" rIns="91425"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5C2C81"/>
              </a:buClr>
              <a:buSzPts val="8000"/>
              <a:buFont typeface="Libre Franklin Medium"/>
              <a:buNone/>
            </a:pPr>
            <a:r>
              <a:rPr lang="en-US" sz="3000" dirty="0">
                <a:solidFill>
                  <a:srgbClr val="005A97"/>
                </a:solidFill>
                <a:latin typeface="Avenir LT Pro 65 Medium" panose="020B0603020203020204" pitchFamily="34" charset="0"/>
                <a:ea typeface="Franklin Gothic"/>
                <a:cs typeface="Franklin Gothic"/>
                <a:sym typeface="Franklin Gothic"/>
              </a:rPr>
              <a:t>Ensuring Your QHP Documentation is Acceptable</a:t>
            </a:r>
          </a:p>
        </p:txBody>
      </p:sp>
      <p:grpSp>
        <p:nvGrpSpPr>
          <p:cNvPr id="22" name="Group 21">
            <a:extLst>
              <a:ext uri="{FF2B5EF4-FFF2-40B4-BE49-F238E27FC236}">
                <a16:creationId xmlns:a16="http://schemas.microsoft.com/office/drawing/2014/main" id="{938F8442-80EB-4E27-032A-8F0AF6734091}"/>
              </a:ext>
            </a:extLst>
          </p:cNvPr>
          <p:cNvGrpSpPr/>
          <p:nvPr/>
        </p:nvGrpSpPr>
        <p:grpSpPr>
          <a:xfrm>
            <a:off x="523582" y="3331727"/>
            <a:ext cx="3195358" cy="45719"/>
            <a:chOff x="523582" y="3303520"/>
            <a:chExt cx="3195358" cy="45719"/>
          </a:xfrm>
        </p:grpSpPr>
        <p:sp>
          <p:nvSpPr>
            <p:cNvPr id="23" name="Rectangle 22">
              <a:extLst>
                <a:ext uri="{FF2B5EF4-FFF2-40B4-BE49-F238E27FC236}">
                  <a16:creationId xmlns:a16="http://schemas.microsoft.com/office/drawing/2014/main" id="{1197085E-92EC-629B-79AD-33B06086982F}"/>
                </a:ext>
              </a:extLst>
            </p:cNvPr>
            <p:cNvSpPr/>
            <p:nvPr/>
          </p:nvSpPr>
          <p:spPr>
            <a:xfrm flipH="1" flipV="1">
              <a:off x="1916449" y="3303520"/>
              <a:ext cx="180249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ectangle 23">
              <a:extLst>
                <a:ext uri="{FF2B5EF4-FFF2-40B4-BE49-F238E27FC236}">
                  <a16:creationId xmlns:a16="http://schemas.microsoft.com/office/drawing/2014/main" id="{B280BA29-383F-AA32-3339-A3EC614493D1}"/>
                </a:ext>
              </a:extLst>
            </p:cNvPr>
            <p:cNvSpPr/>
            <p:nvPr/>
          </p:nvSpPr>
          <p:spPr>
            <a:xfrm flipH="1" flipV="1">
              <a:off x="523582" y="3303520"/>
              <a:ext cx="1802491" cy="45719"/>
            </a:xfrm>
            <a:prstGeom prst="rect">
              <a:avLst/>
            </a:prstGeom>
            <a:solidFill>
              <a:srgbClr val="00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 name="Group 1">
            <a:extLst>
              <a:ext uri="{FF2B5EF4-FFF2-40B4-BE49-F238E27FC236}">
                <a16:creationId xmlns:a16="http://schemas.microsoft.com/office/drawing/2014/main" id="{D194E684-4EB2-949C-3133-AB869479AED7}"/>
              </a:ext>
            </a:extLst>
          </p:cNvPr>
          <p:cNvGrpSpPr/>
          <p:nvPr/>
        </p:nvGrpSpPr>
        <p:grpSpPr>
          <a:xfrm>
            <a:off x="9731022" y="86076"/>
            <a:ext cx="2044842" cy="845309"/>
            <a:chOff x="9731022" y="86076"/>
            <a:chExt cx="2044842" cy="845309"/>
          </a:xfrm>
        </p:grpSpPr>
        <p:sp>
          <p:nvSpPr>
            <p:cNvPr id="4" name="Rectangle 3">
              <a:extLst>
                <a:ext uri="{FF2B5EF4-FFF2-40B4-BE49-F238E27FC236}">
                  <a16:creationId xmlns:a16="http://schemas.microsoft.com/office/drawing/2014/main" id="{BC23CA3B-8C61-D378-D963-0DD7E5062C22}"/>
                </a:ext>
              </a:extLst>
            </p:cNvPr>
            <p:cNvSpPr/>
            <p:nvPr/>
          </p:nvSpPr>
          <p:spPr>
            <a:xfrm>
              <a:off x="9731022" y="86077"/>
              <a:ext cx="2044842" cy="845308"/>
            </a:xfrm>
            <a:prstGeom prst="rect">
              <a:avLst/>
            </a:prstGeom>
            <a:solidFill>
              <a:srgbClr val="005A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4513C70F-F399-D3D3-A010-44D0D4AE99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96273" y="86076"/>
              <a:ext cx="1914339" cy="815367"/>
            </a:xfrm>
            <a:prstGeom prst="rect">
              <a:avLst/>
            </a:prstGeom>
          </p:spPr>
        </p:pic>
      </p:grpSp>
    </p:spTree>
    <p:extLst>
      <p:ext uri="{BB962C8B-B14F-4D97-AF65-F5344CB8AC3E}">
        <p14:creationId xmlns:p14="http://schemas.microsoft.com/office/powerpoint/2010/main" val="9155060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4202</TotalTime>
  <Words>544</Words>
  <Application>Microsoft Macintosh PowerPoint</Application>
  <PresentationFormat>Widescreen</PresentationFormat>
  <Paragraphs>38</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Avenir LT Pro 65 Medium</vt:lpstr>
      <vt:lpstr>Calibri</vt:lpstr>
      <vt:lpstr>Libre Franklin Medium</vt:lpstr>
      <vt:lpstr>Avenir LT Pro 45 Book</vt:lpstr>
      <vt:lpstr>Franklin Gothic Medium</vt:lpstr>
      <vt:lpstr>Office Theme</vt:lpstr>
      <vt:lpstr>PowerPoint Presentation</vt:lpstr>
      <vt:lpstr>Ensuring Your QHP Documentation is Acceptable</vt:lpstr>
      <vt:lpstr>Ensuring Your QHP Documentation is Acceptable</vt:lpstr>
      <vt:lpstr>Ensuring Your QHP Documentation is Acceptable</vt:lpstr>
      <vt:lpstr>Ensuring Your QHP Documentation is Acceptable</vt:lpstr>
      <vt:lpstr>Ensuring Your QHP Documentation is Acceptable</vt:lpstr>
      <vt:lpstr>Ensuring Your QHP Documentation is Acceptable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Young</dc:creator>
  <cp:lastModifiedBy>JoDee Grimmett</cp:lastModifiedBy>
  <cp:revision>124</cp:revision>
  <dcterms:modified xsi:type="dcterms:W3CDTF">2026-03-20T15:42:39Z</dcterms:modified>
</cp:coreProperties>
</file>